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3"/>
  </p:notesMasterIdLst>
  <p:handoutMasterIdLst>
    <p:handoutMasterId r:id="rId44"/>
  </p:handoutMasterIdLst>
  <p:sldIdLst>
    <p:sldId id="274" r:id="rId2"/>
    <p:sldId id="276" r:id="rId3"/>
    <p:sldId id="530" r:id="rId4"/>
    <p:sldId id="531" r:id="rId5"/>
    <p:sldId id="704" r:id="rId6"/>
    <p:sldId id="743" r:id="rId7"/>
    <p:sldId id="744" r:id="rId8"/>
    <p:sldId id="745" r:id="rId9"/>
    <p:sldId id="722" r:id="rId10"/>
    <p:sldId id="724" r:id="rId11"/>
    <p:sldId id="709" r:id="rId12"/>
    <p:sldId id="710" r:id="rId13"/>
    <p:sldId id="720" r:id="rId14"/>
    <p:sldId id="721" r:id="rId15"/>
    <p:sldId id="727" r:id="rId16"/>
    <p:sldId id="742" r:id="rId17"/>
    <p:sldId id="738" r:id="rId18"/>
    <p:sldId id="739" r:id="rId19"/>
    <p:sldId id="713" r:id="rId20"/>
    <p:sldId id="712" r:id="rId21"/>
    <p:sldId id="714" r:id="rId22"/>
    <p:sldId id="715" r:id="rId23"/>
    <p:sldId id="737" r:id="rId24"/>
    <p:sldId id="718" r:id="rId25"/>
    <p:sldId id="717" r:id="rId26"/>
    <p:sldId id="725" r:id="rId27"/>
    <p:sldId id="726" r:id="rId28"/>
    <p:sldId id="728" r:id="rId29"/>
    <p:sldId id="729" r:id="rId30"/>
    <p:sldId id="730" r:id="rId31"/>
    <p:sldId id="732" r:id="rId32"/>
    <p:sldId id="733" r:id="rId33"/>
    <p:sldId id="734" r:id="rId34"/>
    <p:sldId id="735" r:id="rId35"/>
    <p:sldId id="736" r:id="rId36"/>
    <p:sldId id="349" r:id="rId37"/>
    <p:sldId id="528" r:id="rId38"/>
    <p:sldId id="550" r:id="rId39"/>
    <p:sldId id="551" r:id="rId40"/>
    <p:sldId id="529" r:id="rId41"/>
    <p:sldId id="400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530"/>
          </p14:sldIdLst>
        </p14:section>
        <p14:section name="Razor Pages" id="{535B0361-C563-4FFA-968F-7583CC63CC50}">
          <p14:sldIdLst>
            <p14:sldId id="531"/>
            <p14:sldId id="704"/>
            <p14:sldId id="743"/>
            <p14:sldId id="744"/>
            <p14:sldId id="745"/>
            <p14:sldId id="722"/>
            <p14:sldId id="724"/>
          </p14:sldIdLst>
        </p14:section>
        <p14:section name="Razor Pages Fundamentals" id="{0A06D57D-9445-403F-9621-84E99DBDE757}">
          <p14:sldIdLst>
            <p14:sldId id="709"/>
            <p14:sldId id="710"/>
            <p14:sldId id="720"/>
            <p14:sldId id="721"/>
            <p14:sldId id="727"/>
          </p14:sldIdLst>
        </p14:section>
        <p14:section name="Razor Pages Filters" id="{6315D717-8FFC-4814-B3DF-CCDE72ECA5AD}">
          <p14:sldIdLst>
            <p14:sldId id="742"/>
            <p14:sldId id="738"/>
            <p14:sldId id="739"/>
          </p14:sldIdLst>
        </p14:section>
        <p14:section name="Razor Pages Routing" id="{1FDB4632-CA7E-4F48-81F5-3012A0148631}">
          <p14:sldIdLst>
            <p14:sldId id="713"/>
            <p14:sldId id="712"/>
            <p14:sldId id="714"/>
            <p14:sldId id="715"/>
            <p14:sldId id="737"/>
          </p14:sldIdLst>
        </p14:section>
        <p14:section name="Razor Class Libraries" id="{12FB3018-5043-4588-B215-00E515345C7B}">
          <p14:sldIdLst>
            <p14:sldId id="718"/>
            <p14:sldId id="717"/>
            <p14:sldId id="725"/>
            <p14:sldId id="726"/>
            <p14:sldId id="728"/>
          </p14:sldIdLst>
        </p14:section>
        <p14:section name="Bundling and Minification" id="{6836CA18-F922-4422-B01B-719D1A8DEFD8}">
          <p14:sldIdLst>
            <p14:sldId id="729"/>
            <p14:sldId id="730"/>
            <p14:sldId id="732"/>
          </p14:sldIdLst>
        </p14:section>
        <p14:section name="LibMan" id="{5CE8CB55-0E68-4EAF-96E0-B1E6CD0C8611}">
          <p14:sldIdLst>
            <p14:sldId id="733"/>
            <p14:sldId id="734"/>
            <p14:sldId id="735"/>
            <p14:sldId id="736"/>
          </p14:sldIdLst>
        </p14:section>
        <p14:section name="Conclusion" id="{10E03AB1-9AA8-4E86-9A64-D741901E50A2}">
          <p14:sldIdLst>
            <p14:sldId id="349"/>
            <p14:sldId id="528"/>
            <p14:sldId id="550"/>
            <p14:sldId id="551"/>
            <p14:sldId id="529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vaylo Jelev" initials="IJ" lastIdx="2" clrIdx="0">
    <p:extLst>
      <p:ext uri="{19B8F6BF-5375-455C-9EA6-DF929625EA0E}">
        <p15:presenceInfo xmlns:p15="http://schemas.microsoft.com/office/powerpoint/2012/main" userId="755e0614cf081e4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98" autoAdjust="0"/>
    <p:restoredTop sz="94403" autoAdjust="0"/>
  </p:normalViewPr>
  <p:slideViewPr>
    <p:cSldViewPr snapToGrid="0" showGuides="1">
      <p:cViewPr varScale="1">
        <p:scale>
          <a:sx n="85" d="100"/>
          <a:sy n="85" d="100"/>
        </p:scale>
        <p:origin x="86" y="120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29.7.2019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74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215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38068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9435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924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52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emf"/><Relationship Id="rId16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7/29/2019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3050" y="4869900"/>
            <a:ext cx="10365899" cy="9037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3050" y="5754968"/>
            <a:ext cx="10365899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9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812800" y="2743201"/>
            <a:ext cx="105664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812800" y="3469480"/>
            <a:ext cx="105664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3084565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7/29/2019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7/29/2019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7/29/2019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7/29/2019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7/29/2019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  <p:sldLayoutId id="2147483689" r:id="rId13"/>
    <p:sldLayoutId id="2147483687" r:id="rId14"/>
    <p:sldLayoutId id="2147483690" r:id="rId15"/>
    <p:sldLayoutId id="2147483691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net/Docs/tree/master/aspnetcore/razor-pages/ui-class/samples/cli/RazorUIClassLib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sv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hyperlink" Target="https://netpeak.bg/" TargetMode="External"/><Relationship Id="rId18" Type="http://schemas.openxmlformats.org/officeDocument/2006/relationships/image" Target="../media/image79.png"/><Relationship Id="rId26" Type="http://schemas.openxmlformats.org/officeDocument/2006/relationships/image" Target="../media/image38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www.sbtech.com/" TargetMode="External"/><Relationship Id="rId7" Type="http://schemas.openxmlformats.org/officeDocument/2006/relationships/hyperlink" Target="https://motion-software.com/" TargetMode="External"/><Relationship Id="rId12" Type="http://schemas.openxmlformats.org/officeDocument/2006/relationships/image" Target="../media/image77.png"/><Relationship Id="rId17" Type="http://schemas.openxmlformats.org/officeDocument/2006/relationships/hyperlink" Target="http://www.telenor.bg/" TargetMode="External"/><Relationship Id="rId25" Type="http://schemas.openxmlformats.org/officeDocument/2006/relationships/hyperlink" Target="https://www.superhosting.bg/" TargetMode="Externa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8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11" Type="http://schemas.openxmlformats.org/officeDocument/2006/relationships/hyperlink" Target="https://aeternity.com/" TargetMode="External"/><Relationship Id="rId24" Type="http://schemas.openxmlformats.org/officeDocument/2006/relationships/image" Target="../media/image81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oftwaregroup.com/" TargetMode="External"/><Relationship Id="rId23" Type="http://schemas.openxmlformats.org/officeDocument/2006/relationships/hyperlink" Target="http://www.postbank.bg/" TargetMode="External"/><Relationship Id="rId28" Type="http://schemas.openxmlformats.org/officeDocument/2006/relationships/image" Target="../media/image82.png"/><Relationship Id="rId10" Type="http://schemas.openxmlformats.org/officeDocument/2006/relationships/image" Target="../media/image76.jpeg"/><Relationship Id="rId19" Type="http://schemas.openxmlformats.org/officeDocument/2006/relationships/hyperlink" Target="http://www.xs-software.com/" TargetMode="External"/><Relationship Id="rId4" Type="http://schemas.openxmlformats.org/officeDocument/2006/relationships/image" Target="../media/image73.png"/><Relationship Id="rId9" Type="http://schemas.openxmlformats.org/officeDocument/2006/relationships/hyperlink" Target="https://www.liebherr.com/en/deu/start/start-page.html" TargetMode="External"/><Relationship Id="rId14" Type="http://schemas.openxmlformats.org/officeDocument/2006/relationships/image" Target="../media/image37.png"/><Relationship Id="rId22" Type="http://schemas.openxmlformats.org/officeDocument/2006/relationships/image" Target="../media/image31.png"/><Relationship Id="rId27" Type="http://schemas.openxmlformats.org/officeDocument/2006/relationships/hyperlink" Target="http://smartit.bg/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kanet.com/" TargetMode="External"/><Relationship Id="rId3" Type="http://schemas.openxmlformats.org/officeDocument/2006/relationships/image" Target="../media/image83.jpeg"/><Relationship Id="rId7" Type="http://schemas.openxmlformats.org/officeDocument/2006/relationships/image" Target="../media/image8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world-of-myths.com/" TargetMode="External"/><Relationship Id="rId5" Type="http://schemas.openxmlformats.org/officeDocument/2006/relationships/image" Target="../media/image84.png"/><Relationship Id="rId4" Type="http://schemas.openxmlformats.org/officeDocument/2006/relationships/hyperlink" Target="https://www.onebitsoftware.net/" TargetMode="External"/><Relationship Id="rId9" Type="http://schemas.openxmlformats.org/officeDocument/2006/relationships/image" Target="../media/image8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8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sv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microsoft.com/office/2007/relationships/hdphoto" Target="../media/hdphoto3.wdp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9176" y="1178878"/>
            <a:ext cx="11453648" cy="882654"/>
          </a:xfrm>
        </p:spPr>
        <p:txBody>
          <a:bodyPr>
            <a:normAutofit/>
          </a:bodyPr>
          <a:lstStyle/>
          <a:p>
            <a:r>
              <a:rPr lang="en-US" noProof="1"/>
              <a:t>Razor Pages, Routing, Razor Class Libraries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9" y="222323"/>
            <a:ext cx="10965303" cy="882654"/>
          </a:xfrm>
        </p:spPr>
        <p:txBody>
          <a:bodyPr/>
          <a:lstStyle/>
          <a:p>
            <a:r>
              <a:rPr lang="en-US" dirty="0"/>
              <a:t>ASP.NET Core Razor Pages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9ED056-2300-4A10-B70A-9723DF64A7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423" y="1937150"/>
            <a:ext cx="4154174" cy="355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73B97C-C2DE-4AEF-9CD5-5726F7739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vs Razor Pages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021CF2-86B0-4D81-B0C3-154F881FED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524598" cy="4824103"/>
          </a:xfrm>
        </p:spPr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Razor Pages </a:t>
            </a:r>
            <a:r>
              <a:rPr lang="en-US" sz="3000" dirty="0"/>
              <a:t>are simple and </a:t>
            </a:r>
            <a:br>
              <a:rPr lang="en-US" sz="3000" dirty="0"/>
            </a:br>
            <a:r>
              <a:rPr lang="en-US" sz="3000" dirty="0"/>
              <a:t>organized</a:t>
            </a:r>
          </a:p>
          <a:p>
            <a:pPr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Razor Pages </a:t>
            </a:r>
            <a:r>
              <a:rPr lang="en-US" sz="3000" dirty="0"/>
              <a:t>makes Front-End </a:t>
            </a:r>
            <a:br>
              <a:rPr lang="en-US" sz="3000" dirty="0"/>
            </a:br>
            <a:r>
              <a:rPr lang="en-US" sz="3000" dirty="0"/>
              <a:t>structure more conventional</a:t>
            </a:r>
          </a:p>
          <a:p>
            <a:pPr lvl="1"/>
            <a:r>
              <a:rPr lang="en-US" sz="2800" dirty="0"/>
              <a:t>More </a:t>
            </a:r>
            <a:r>
              <a:rPr lang="en-US" sz="2800" b="1" dirty="0">
                <a:solidFill>
                  <a:schemeClr val="bg1"/>
                </a:solidFill>
              </a:rPr>
              <a:t>explicit</a:t>
            </a:r>
            <a:r>
              <a:rPr lang="en-US" sz="2800" dirty="0"/>
              <a:t>, less </a:t>
            </a:r>
            <a:r>
              <a:rPr lang="en-US" sz="2800" b="1" dirty="0">
                <a:solidFill>
                  <a:schemeClr val="bg1"/>
                </a:solidFill>
              </a:rPr>
              <a:t>implicit</a:t>
            </a:r>
          </a:p>
          <a:p>
            <a:pPr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Razor pages </a:t>
            </a:r>
            <a:r>
              <a:rPr lang="en-US" sz="3000" dirty="0"/>
              <a:t>are suitable for</a:t>
            </a:r>
            <a:br>
              <a:rPr lang="en-US" sz="3000" dirty="0"/>
            </a:br>
            <a:r>
              <a:rPr lang="en-US" sz="3000" dirty="0"/>
              <a:t>pure, page-oriented cases</a:t>
            </a:r>
          </a:p>
          <a:p>
            <a:pPr lvl="1"/>
            <a:r>
              <a:rPr lang="en-US" sz="2800" dirty="0"/>
              <a:t>About, contact, forms etc.</a:t>
            </a:r>
          </a:p>
          <a:p>
            <a:endParaRPr lang="en-US" sz="3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461C4F-69EC-48C2-8B5D-C44A3E31CD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39254" y="1195931"/>
            <a:ext cx="5852746" cy="4824103"/>
          </a:xfrm>
        </p:spPr>
        <p:txBody>
          <a:bodyPr>
            <a:normAutofit fontScale="92500"/>
          </a:bodyPr>
          <a:lstStyle/>
          <a:p>
            <a:pPr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MVC</a:t>
            </a:r>
            <a:r>
              <a:rPr lang="en-US" sz="3000" dirty="0"/>
              <a:t> is a bit more complex</a:t>
            </a:r>
          </a:p>
          <a:p>
            <a:pPr lvl="1"/>
            <a:r>
              <a:rPr lang="en-US" sz="2800" dirty="0"/>
              <a:t>Heavy architecture and code </a:t>
            </a:r>
            <a:br>
              <a:rPr lang="en-US" sz="2800" dirty="0"/>
            </a:br>
            <a:r>
              <a:rPr lang="en-US" sz="2800" dirty="0"/>
              <a:t>structure</a:t>
            </a:r>
          </a:p>
          <a:p>
            <a:pPr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MVC</a:t>
            </a:r>
            <a:r>
              <a:rPr lang="en-US" sz="3000" dirty="0"/>
              <a:t> leaves a lot of freedom</a:t>
            </a:r>
          </a:p>
          <a:p>
            <a:pPr lvl="1"/>
            <a:r>
              <a:rPr lang="en-US" sz="2800" dirty="0"/>
              <a:t>For example, some actions may </a:t>
            </a:r>
            <a:br>
              <a:rPr lang="en-US" sz="2800" dirty="0"/>
            </a:br>
            <a:r>
              <a:rPr lang="en-US" sz="2800" dirty="0"/>
              <a:t>lack views named after them</a:t>
            </a:r>
          </a:p>
          <a:p>
            <a:pPr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MVC</a:t>
            </a:r>
            <a:r>
              <a:rPr lang="en-US" sz="3000" dirty="0"/>
              <a:t> should be used for more </a:t>
            </a:r>
            <a:br>
              <a:rPr lang="en-US" sz="3000" dirty="0"/>
            </a:br>
            <a:r>
              <a:rPr lang="en-US" sz="3000" dirty="0"/>
              <a:t>     </a:t>
            </a:r>
            <a:r>
              <a:rPr lang="en-US" sz="3000" b="1" dirty="0">
                <a:solidFill>
                  <a:schemeClr val="bg1"/>
                </a:solidFill>
              </a:rPr>
              <a:t>MVC</a:t>
            </a:r>
            <a:r>
              <a:rPr lang="en-US" sz="3000" dirty="0"/>
              <a:t>-</a:t>
            </a:r>
            <a:r>
              <a:rPr lang="en-US" sz="3000" dirty="0" err="1"/>
              <a:t>ish</a:t>
            </a:r>
            <a:r>
              <a:rPr lang="en-US" sz="3000" dirty="0"/>
              <a:t> cases:</a:t>
            </a:r>
          </a:p>
          <a:p>
            <a:pPr lvl="1"/>
            <a:r>
              <a:rPr lang="en-US" sz="2800" dirty="0"/>
              <a:t>APIs, SOA, Product Catalogs,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07EB7-C4A9-46FD-A7A7-AE818215E3A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39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A9D2B0-8628-4603-9124-F3D03A668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Pages Request 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AF974-96D2-4060-9963-3895DC9B9B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644EFA-49EF-4B01-B2E1-D152D360D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41" y="1388818"/>
            <a:ext cx="11114918" cy="485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9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F390B4-40ED-4AB1-86B5-57B5B58DB3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6766" y="1196125"/>
            <a:ext cx="11818096" cy="5509916"/>
          </a:xfrm>
        </p:spPr>
        <p:txBody>
          <a:bodyPr/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Razor Pages </a:t>
            </a:r>
            <a:r>
              <a:rPr lang="en-US" dirty="0"/>
              <a:t>is very convenient for </a:t>
            </a:r>
            <a:r>
              <a:rPr lang="en-US" b="1" dirty="0">
                <a:solidFill>
                  <a:schemeClr val="bg1"/>
                </a:solidFill>
              </a:rPr>
              <a:t>Form Data </a:t>
            </a:r>
            <a:r>
              <a:rPr lang="en-US" dirty="0"/>
              <a:t>Submission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logic is centralized in a </a:t>
            </a:r>
            <a:r>
              <a:rPr lang="en-US" b="1" dirty="0">
                <a:solidFill>
                  <a:schemeClr val="bg1"/>
                </a:solidFill>
              </a:rPr>
              <a:t>single</a:t>
            </a:r>
            <a:r>
              <a:rPr lang="en-US" dirty="0"/>
              <a:t> code component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A5912B-FE50-4423-A7CE-5ADBD39E9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Pages Form Submission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753ED-7C3E-4849-8A56-DD9DBEEF50F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7B744DA6-28A1-437D-8DB8-69EAC5D9F09F}"/>
              </a:ext>
            </a:extLst>
          </p:cNvPr>
          <p:cNvSpPr txBox="1">
            <a:spLocks/>
          </p:cNvSpPr>
          <p:nvPr/>
        </p:nvSpPr>
        <p:spPr>
          <a:xfrm>
            <a:off x="321557" y="1879952"/>
            <a:ext cx="9983027" cy="41422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UserProfileModel : PageModel</a:t>
            </a:r>
          </a:p>
          <a:p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string FirstName { get; set; }</a:t>
            </a:r>
          </a:p>
          <a:p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string LastName { get; set; }</a:t>
            </a:r>
          </a:p>
          <a:p>
            <a:endParaRPr lang="en-US" sz="17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void </a:t>
            </a:r>
            <a:r>
              <a:rPr lang="en-US" sz="1700" dirty="0">
                <a:ln w="0">
                  <a:noFill/>
                </a:ln>
                <a:solidFill>
                  <a:schemeClr val="bg1"/>
                </a:solidFill>
                <a:effectLst/>
              </a:rPr>
              <a:t>OnGet</a:t>
            </a:r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()</a:t>
            </a:r>
          </a:p>
          <a:p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7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Run logic for loading the page and displaying it to the user</a:t>
            </a:r>
            <a:endParaRPr lang="en-US" sz="17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endParaRPr lang="en-US" sz="17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void </a:t>
            </a:r>
            <a:r>
              <a:rPr lang="en-US" sz="1700" dirty="0">
                <a:ln w="0">
                  <a:noFill/>
                </a:ln>
                <a:solidFill>
                  <a:schemeClr val="bg1"/>
                </a:solidFill>
                <a:effectLst/>
              </a:rPr>
              <a:t>OnPost</a:t>
            </a:r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()</a:t>
            </a:r>
          </a:p>
          <a:p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7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Run logic for processing data submitted back to the Page Model</a:t>
            </a:r>
            <a:endParaRPr lang="en-US" sz="17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  <a:endParaRPr lang="en-US" sz="1700" dirty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002D0A-EB19-49C2-91DC-33224D92714A}"/>
              </a:ext>
            </a:extLst>
          </p:cNvPr>
          <p:cNvGrpSpPr/>
          <p:nvPr/>
        </p:nvGrpSpPr>
        <p:grpSpPr>
          <a:xfrm>
            <a:off x="10376793" y="2343763"/>
            <a:ext cx="1565859" cy="3318112"/>
            <a:chOff x="10281041" y="2343763"/>
            <a:chExt cx="1565859" cy="331811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CB45A03-EAAB-48B0-A948-720CE9C31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460955">
              <a:off x="9617450" y="3007354"/>
              <a:ext cx="2893042" cy="1565859"/>
            </a:xfrm>
            <a:prstGeom prst="rect">
              <a:avLst/>
            </a:prstGeom>
          </p:spPr>
        </p:pic>
        <p:pic>
          <p:nvPicPr>
            <p:cNvPr id="9" name="Graphic 8" descr="Monitor">
              <a:extLst>
                <a:ext uri="{FF2B5EF4-FFF2-40B4-BE49-F238E27FC236}">
                  <a16:creationId xmlns:a16="http://schemas.microsoft.com/office/drawing/2014/main" id="{640F523A-5510-4EEB-91A3-289E82796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0779530" y="47474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426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BE52B7-7A67-48FA-A804-2F218C63B0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Handling </a:t>
            </a:r>
            <a:r>
              <a:rPr lang="en-US" b="1" dirty="0">
                <a:solidFill>
                  <a:schemeClr val="bg1"/>
                </a:solidFill>
              </a:rPr>
              <a:t>request data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model binding </a:t>
            </a:r>
            <a:r>
              <a:rPr lang="en-US" dirty="0"/>
              <a:t>is done differently</a:t>
            </a:r>
          </a:p>
          <a:p>
            <a:pPr lvl="1"/>
            <a:r>
              <a:rPr lang="en-US" dirty="0"/>
              <a:t>Depends on the context and the format of the data sent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F40ACD-B3E3-4AC1-A85C-3668395D0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Pages Form Submission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F72EDF-1AB1-4301-AAF9-14EBA2FD86B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A4E2F9-12BA-49DC-81D6-07C531A10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473" y="2499704"/>
            <a:ext cx="9311054" cy="405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44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45A649-0E4A-4FE2-BC5D-EDB10DF0A8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000" dirty="0"/>
              <a:t>Binding Data in </a:t>
            </a:r>
            <a:r>
              <a:rPr lang="en-US" sz="3000" b="1" dirty="0">
                <a:solidFill>
                  <a:schemeClr val="bg1"/>
                </a:solidFill>
              </a:rPr>
              <a:t>Razor Pages </a:t>
            </a:r>
            <a:r>
              <a:rPr lang="en-US" sz="3000" dirty="0"/>
              <a:t>can be extracted into a separate model </a:t>
            </a:r>
          </a:p>
          <a:p>
            <a:pPr lvl="1"/>
            <a:r>
              <a:rPr lang="en-US" sz="2800" dirty="0"/>
              <a:t>As opposed to the previous examples with </a:t>
            </a:r>
            <a:r>
              <a:rPr lang="en-US" sz="2800" b="1" noProof="1">
                <a:solidFill>
                  <a:schemeClr val="bg1"/>
                </a:solidFill>
              </a:rPr>
              <a:t>UserProfile</a:t>
            </a:r>
          </a:p>
          <a:p>
            <a:pPr lvl="1"/>
            <a:r>
              <a:rPr lang="en-US" sz="2800" noProof="1"/>
              <a:t>Where </a:t>
            </a:r>
            <a:r>
              <a:rPr lang="en-US" sz="2800" b="1" noProof="1">
                <a:solidFill>
                  <a:schemeClr val="bg1"/>
                </a:solidFill>
              </a:rPr>
              <a:t>properties</a:t>
            </a:r>
            <a:r>
              <a:rPr lang="en-US" sz="2800" noProof="1"/>
              <a:t> were stored in the </a:t>
            </a:r>
            <a:r>
              <a:rPr lang="en-US" sz="2800" b="1" noProof="1" smtClean="0">
                <a:solidFill>
                  <a:schemeClr val="bg1"/>
                </a:solidFill>
              </a:rPr>
              <a:t>Page's </a:t>
            </a:r>
            <a:r>
              <a:rPr lang="en-US" sz="2800" b="1" noProof="1">
                <a:solidFill>
                  <a:schemeClr val="bg1"/>
                </a:solidFill>
              </a:rPr>
              <a:t>.cs </a:t>
            </a:r>
            <a:r>
              <a:rPr lang="en-US" sz="2800" noProof="1"/>
              <a:t>file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EBD877-C712-404B-A055-CC4A1D09A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Pages Form Submission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0DE35D-25E3-42BE-B1E6-83AD5A3C928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C1A130-B2AE-4A92-8BF7-BD7F3059D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311" y="3040334"/>
            <a:ext cx="9539378" cy="3440945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A377286-CCE3-45C3-86CD-8BBBF799BC69}"/>
              </a:ext>
            </a:extLst>
          </p:cNvPr>
          <p:cNvSpPr/>
          <p:nvPr/>
        </p:nvSpPr>
        <p:spPr bwMode="auto">
          <a:xfrm>
            <a:off x="8695592" y="1688177"/>
            <a:ext cx="3312906" cy="1352157"/>
          </a:xfrm>
          <a:prstGeom prst="wedgeRoundRectCallout">
            <a:avLst>
              <a:gd name="adj1" fmla="val -32685"/>
              <a:gd name="adj2" fmla="val 98888"/>
              <a:gd name="adj3" fmla="val 16667"/>
            </a:avLst>
          </a:prstGeom>
          <a:solidFill>
            <a:schemeClr val="dk2">
              <a:alpha val="92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BindProperty</a:t>
            </a:r>
            <a: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attribute is used to bind the foreign model to the 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binding </a:t>
            </a:r>
            <a: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mechanism of the 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16184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Allows properties to be </a:t>
            </a:r>
            <a:r>
              <a:rPr lang="en-GB" b="1" dirty="0">
                <a:solidFill>
                  <a:schemeClr val="bg1"/>
                </a:solidFill>
              </a:rPr>
              <a:t>bound</a:t>
            </a:r>
            <a:r>
              <a:rPr lang="en-GB" dirty="0"/>
              <a:t> on </a:t>
            </a:r>
            <a:r>
              <a:rPr lang="en-GB" b="1" dirty="0">
                <a:solidFill>
                  <a:schemeClr val="bg1"/>
                </a:solidFill>
              </a:rPr>
              <a:t>GET</a:t>
            </a:r>
            <a:r>
              <a:rPr lang="en-GB" dirty="0"/>
              <a:t> requests</a:t>
            </a:r>
          </a:p>
          <a:p>
            <a:pPr>
              <a:buClr>
                <a:srgbClr val="234465"/>
              </a:buClr>
            </a:pPr>
            <a:r>
              <a:rPr lang="en-GB" b="1" dirty="0">
                <a:solidFill>
                  <a:schemeClr val="bg1"/>
                </a:solidFill>
              </a:rPr>
              <a:t>Opt in </a:t>
            </a:r>
            <a:r>
              <a:rPr lang="en-GB" dirty="0"/>
              <a:t>to binding </a:t>
            </a:r>
            <a:r>
              <a:rPr lang="en-GB" b="1" dirty="0">
                <a:solidFill>
                  <a:schemeClr val="bg1"/>
                </a:solidFill>
              </a:rPr>
              <a:t>GET</a:t>
            </a:r>
            <a:r>
              <a:rPr lang="en-GB" dirty="0"/>
              <a:t> request data to page model properties</a:t>
            </a:r>
          </a:p>
          <a:p>
            <a:pPr>
              <a:buClr>
                <a:srgbClr val="234465"/>
              </a:buClr>
            </a:pPr>
            <a:r>
              <a:rPr lang="en-GB" b="1" dirty="0">
                <a:solidFill>
                  <a:schemeClr val="bg1"/>
                </a:solidFill>
              </a:rPr>
              <a:t>Verify</a:t>
            </a:r>
            <a:r>
              <a:rPr lang="en-GB" dirty="0"/>
              <a:t> user </a:t>
            </a:r>
            <a:r>
              <a:rPr lang="en-GB" b="1" dirty="0">
                <a:solidFill>
                  <a:schemeClr val="bg1"/>
                </a:solidFill>
              </a:rPr>
              <a:t>input</a:t>
            </a:r>
            <a:r>
              <a:rPr lang="en-GB" dirty="0"/>
              <a:t> before mapping it to properties</a:t>
            </a:r>
          </a:p>
          <a:p>
            <a:r>
              <a:rPr lang="en-GB" dirty="0"/>
              <a:t>Opting in to </a:t>
            </a:r>
            <a:r>
              <a:rPr lang="en-GB" b="1" dirty="0">
                <a:solidFill>
                  <a:schemeClr val="bg1"/>
                </a:solidFill>
              </a:rPr>
              <a:t>GET</a:t>
            </a:r>
            <a:r>
              <a:rPr lang="en-GB" dirty="0"/>
              <a:t> binding is useful when addressing scenarios   which rely on </a:t>
            </a:r>
            <a:r>
              <a:rPr lang="en-GB" b="1" dirty="0">
                <a:solidFill>
                  <a:schemeClr val="bg1"/>
                </a:solidFill>
              </a:rPr>
              <a:t>query string </a:t>
            </a:r>
            <a:r>
              <a:rPr lang="en-GB" dirty="0"/>
              <a:t>or </a:t>
            </a:r>
            <a:r>
              <a:rPr lang="en-GB" b="1" dirty="0">
                <a:solidFill>
                  <a:schemeClr val="bg1"/>
                </a:solidFill>
              </a:rPr>
              <a:t>route values</a:t>
            </a:r>
          </a:p>
          <a:p>
            <a:r>
              <a:rPr lang="en-GB" dirty="0"/>
              <a:t>Bind a property on </a:t>
            </a:r>
            <a:r>
              <a:rPr lang="en-GB" b="1" dirty="0">
                <a:solidFill>
                  <a:schemeClr val="bg1"/>
                </a:solidFill>
              </a:rPr>
              <a:t>GET</a:t>
            </a:r>
            <a:r>
              <a:rPr lang="en-GB" dirty="0"/>
              <a:t> request</a:t>
            </a:r>
          </a:p>
          <a:p>
            <a:pPr lvl="1">
              <a:buClr>
                <a:srgbClr val="234465"/>
              </a:buClr>
            </a:pPr>
            <a:r>
              <a:rPr lang="en-GB" dirty="0"/>
              <a:t> </a:t>
            </a:r>
            <a:r>
              <a:rPr lang="en-GB" b="1" dirty="0">
                <a:solidFill>
                  <a:schemeClr val="bg1"/>
                </a:solidFill>
              </a:rPr>
              <a:t>[BindProperty(</a:t>
            </a:r>
            <a:r>
              <a:rPr lang="en-GB" b="1" dirty="0" err="1">
                <a:solidFill>
                  <a:schemeClr val="bg1"/>
                </a:solidFill>
              </a:rPr>
              <a:t>SupportsGet</a:t>
            </a:r>
            <a:r>
              <a:rPr lang="en-GB" b="1" dirty="0">
                <a:solidFill>
                  <a:schemeClr val="bg1"/>
                </a:solidFill>
              </a:rPr>
              <a:t> = true)]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SupportsGet</a:t>
            </a:r>
            <a:r>
              <a:rPr lang="en-GB" dirty="0"/>
              <a:t> Property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64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87D474-31E4-4614-9FF1-79B5D6DBCB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Razor Page Filters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723BB-E557-467B-83FF-F15BC31BEC4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386" y="1118754"/>
            <a:ext cx="3501159" cy="350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3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2" y="1098958"/>
            <a:ext cx="11818096" cy="5658291"/>
          </a:xfrm>
        </p:spPr>
        <p:txBody>
          <a:bodyPr>
            <a:normAutofit fontScale="85000" lnSpcReduction="20000"/>
          </a:bodyPr>
          <a:lstStyle/>
          <a:p>
            <a:pPr>
              <a:buClr>
                <a:schemeClr val="tx1"/>
              </a:buClr>
            </a:pPr>
            <a:r>
              <a:rPr lang="en-GB" dirty="0"/>
              <a:t>Razor Page filters </a:t>
            </a:r>
            <a:r>
              <a:rPr lang="en-GB" sz="3400" b="1" dirty="0">
                <a:solidFill>
                  <a:schemeClr val="bg1"/>
                </a:solidFill>
              </a:rPr>
              <a:t>IPageFilter</a:t>
            </a:r>
            <a:r>
              <a:rPr lang="en-GB" dirty="0"/>
              <a:t> and </a:t>
            </a:r>
            <a:r>
              <a:rPr lang="en-GB" sz="3400" b="1" dirty="0">
                <a:solidFill>
                  <a:schemeClr val="bg1"/>
                </a:solidFill>
              </a:rPr>
              <a:t>IAsyncPageFilter</a:t>
            </a:r>
            <a:r>
              <a:rPr lang="en-GB" dirty="0"/>
              <a:t> </a:t>
            </a:r>
          </a:p>
          <a:p>
            <a:pPr marL="822960" lvl="1">
              <a:buClr>
                <a:schemeClr val="tx1"/>
              </a:buClr>
            </a:pPr>
            <a:r>
              <a:rPr lang="en-US" dirty="0"/>
              <a:t>Can't be applied to individual page, </a:t>
            </a:r>
            <a:r>
              <a:rPr lang="en-GB" dirty="0"/>
              <a:t>have access to </a:t>
            </a:r>
            <a:r>
              <a:rPr lang="en-GB" b="1" dirty="0">
                <a:solidFill>
                  <a:schemeClr val="bg1"/>
                </a:solidFill>
              </a:rPr>
              <a:t>HttpContext</a:t>
            </a:r>
          </a:p>
          <a:p>
            <a:pPr>
              <a:buClr>
                <a:schemeClr val="tx1"/>
              </a:buClr>
            </a:pPr>
            <a:r>
              <a:rPr lang="en-US" dirty="0"/>
              <a:t>Available methods for override</a:t>
            </a:r>
            <a:endParaRPr lang="en-GB" dirty="0"/>
          </a:p>
          <a:p>
            <a:pPr marL="822960"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OnPageHandlerSelected</a:t>
            </a:r>
            <a:r>
              <a:rPr lang="en-US" dirty="0"/>
              <a:t> After a handler (OnGet, OnPost) has been selected,</a:t>
            </a:r>
            <a:br>
              <a:rPr lang="en-US" dirty="0"/>
            </a:br>
            <a:r>
              <a:rPr lang="en-US" dirty="0"/>
              <a:t>before model binding</a:t>
            </a:r>
          </a:p>
          <a:p>
            <a:pPr marL="822960"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OnPageHandlerExecuting</a:t>
            </a:r>
            <a:r>
              <a:rPr lang="en-US" dirty="0"/>
              <a:t> Before the handler executes, after model binding</a:t>
            </a:r>
          </a:p>
          <a:p>
            <a:pPr marL="822960"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OnPageHandlerExecuted</a:t>
            </a:r>
            <a:r>
              <a:rPr lang="en-US" dirty="0"/>
              <a:t> After the handler executes, before the action result</a:t>
            </a:r>
          </a:p>
          <a:p>
            <a:pPr marL="822960"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OnPageHandlerSelectionAsync</a:t>
            </a:r>
            <a:r>
              <a:rPr lang="en-US" dirty="0"/>
              <a:t> After the handler has been selected,</a:t>
            </a:r>
            <a:br>
              <a:rPr lang="en-US" dirty="0"/>
            </a:br>
            <a:r>
              <a:rPr lang="en-US" dirty="0"/>
              <a:t>but before model binding</a:t>
            </a:r>
          </a:p>
          <a:p>
            <a:pPr marL="822960"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OnPageHandlerExecutionAsync</a:t>
            </a:r>
            <a:r>
              <a:rPr lang="en-US" dirty="0"/>
              <a:t> Before the handler is invoked,</a:t>
            </a:r>
            <a:br>
              <a:rPr lang="en-US" dirty="0"/>
            </a:br>
            <a:r>
              <a:rPr lang="en-US" dirty="0"/>
              <a:t>after model binding</a:t>
            </a:r>
          </a:p>
          <a:p>
            <a:pPr marL="289894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ResultFilterAttribute</a:t>
            </a:r>
            <a:r>
              <a:rPr lang="en-US" sz="3400" dirty="0"/>
              <a:t>,</a:t>
            </a:r>
            <a:r>
              <a:rPr lang="en-US" sz="3400" b="1" dirty="0">
                <a:solidFill>
                  <a:schemeClr val="bg1"/>
                </a:solidFill>
              </a:rPr>
              <a:t> [Authorize]</a:t>
            </a:r>
            <a:r>
              <a:rPr lang="en-US" sz="3400" dirty="0"/>
              <a:t>, etc. </a:t>
            </a:r>
            <a:r>
              <a:rPr lang="en-US" dirty="0"/>
              <a:t>are also available for pages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Razor Page Filters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07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IAsyncPageFilter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0405" y="1224952"/>
            <a:ext cx="11530540" cy="381909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b="1" dirty="0">
                <a:latin typeface="Consolas" panose="020B0609020204030204" pitchFamily="49" charset="0"/>
              </a:rPr>
              <a:t>public class </a:t>
            </a:r>
            <a:r>
              <a:rPr lang="en-GB" b="1" dirty="0" err="1">
                <a:latin typeface="Consolas" panose="020B0609020204030204" pitchFamily="49" charset="0"/>
              </a:rPr>
              <a:t>CustomPageFilter</a:t>
            </a:r>
            <a:r>
              <a:rPr lang="en-GB" b="1" dirty="0">
                <a:latin typeface="Consolas" panose="020B0609020204030204" pitchFamily="49" charset="0"/>
              </a:rPr>
              <a:t> : IAsyncPageFilter</a:t>
            </a:r>
          </a:p>
          <a:p>
            <a:r>
              <a:rPr lang="en-GB" b="1" dirty="0">
                <a:latin typeface="Consolas" panose="020B0609020204030204" pitchFamily="49" charset="0"/>
              </a:rPr>
              <a:t>{</a:t>
            </a:r>
          </a:p>
          <a:p>
            <a:r>
              <a:rPr lang="en-GB" b="1" dirty="0">
                <a:latin typeface="Consolas" panose="020B0609020204030204" pitchFamily="49" charset="0"/>
              </a:rPr>
              <a:t>    public async Task </a:t>
            </a:r>
            <a:r>
              <a:rPr lang="en-GB" b="1" dirty="0" err="1">
                <a:solidFill>
                  <a:schemeClr val="bg1"/>
                </a:solidFill>
                <a:latin typeface="Consolas" panose="020B0609020204030204" pitchFamily="49" charset="0"/>
              </a:rPr>
              <a:t>OnPageHandlerSelectionAsync</a:t>
            </a:r>
            <a:r>
              <a:rPr lang="en-GB" b="1" dirty="0">
                <a:latin typeface="Consolas" panose="020B0609020204030204" pitchFamily="49" charset="0"/>
              </a:rPr>
              <a:t>(</a:t>
            </a:r>
            <a:r>
              <a:rPr lang="en-GB" b="1" dirty="0" err="1">
                <a:latin typeface="Consolas" panose="020B0609020204030204" pitchFamily="49" charset="0"/>
              </a:rPr>
              <a:t>PageHandlerSelectedContext</a:t>
            </a:r>
            <a:r>
              <a:rPr lang="en-GB" b="1" dirty="0">
                <a:latin typeface="Consolas" panose="020B0609020204030204" pitchFamily="49" charset="0"/>
              </a:rPr>
              <a:t> context)</a:t>
            </a:r>
          </a:p>
          <a:p>
            <a:r>
              <a:rPr lang="en-GB" b="1" dirty="0">
                <a:latin typeface="Consolas" panose="020B0609020204030204" pitchFamily="49" charset="0"/>
              </a:rPr>
              <a:t>    {</a:t>
            </a:r>
          </a:p>
          <a:p>
            <a:r>
              <a:rPr lang="en-GB" b="1" dirty="0">
                <a:latin typeface="Consolas" panose="020B0609020204030204" pitchFamily="49" charset="0"/>
              </a:rPr>
              <a:t>        await </a:t>
            </a:r>
            <a:r>
              <a:rPr lang="en-GB" b="1" dirty="0" err="1">
                <a:latin typeface="Consolas" panose="020B0609020204030204" pitchFamily="49" charset="0"/>
              </a:rPr>
              <a:t>Task.CompletedTask</a:t>
            </a:r>
            <a:r>
              <a:rPr lang="en-GB" b="1" dirty="0">
                <a:latin typeface="Consolas" panose="020B0609020204030204" pitchFamily="49" charset="0"/>
              </a:rPr>
              <a:t>;</a:t>
            </a:r>
          </a:p>
          <a:p>
            <a:r>
              <a:rPr lang="en-GB" b="1" dirty="0">
                <a:latin typeface="Consolas" panose="020B0609020204030204" pitchFamily="49" charset="0"/>
              </a:rPr>
              <a:t>    }</a:t>
            </a:r>
          </a:p>
          <a:p>
            <a:r>
              <a:rPr lang="en-GB" b="1" dirty="0">
                <a:latin typeface="Consolas" panose="020B0609020204030204" pitchFamily="49" charset="0"/>
              </a:rPr>
              <a:t>    public </a:t>
            </a:r>
            <a:r>
              <a:rPr lang="en-GB" b="1" dirty="0" err="1">
                <a:latin typeface="Consolas" panose="020B0609020204030204" pitchFamily="49" charset="0"/>
              </a:rPr>
              <a:t>async</a:t>
            </a:r>
            <a:r>
              <a:rPr lang="en-GB" b="1" dirty="0">
                <a:latin typeface="Consolas" panose="020B0609020204030204" pitchFamily="49" charset="0"/>
              </a:rPr>
              <a:t> Task </a:t>
            </a:r>
            <a:r>
              <a:rPr lang="en-GB" b="1" dirty="0" err="1">
                <a:solidFill>
                  <a:schemeClr val="bg1"/>
                </a:solidFill>
                <a:latin typeface="Consolas" panose="020B0609020204030204" pitchFamily="49" charset="0"/>
              </a:rPr>
              <a:t>OnPageHandlerExecutionAsync</a:t>
            </a:r>
            <a:r>
              <a:rPr lang="en-GB" b="1" dirty="0">
                <a:latin typeface="Consolas" panose="020B0609020204030204" pitchFamily="49" charset="0"/>
              </a:rPr>
              <a:t>(</a:t>
            </a:r>
            <a:r>
              <a:rPr lang="en-GB" b="1" dirty="0" err="1">
                <a:latin typeface="Consolas" panose="020B0609020204030204" pitchFamily="49" charset="0"/>
              </a:rPr>
              <a:t>PageHandlerExecutingContext</a:t>
            </a:r>
            <a:r>
              <a:rPr lang="en-GB" b="1" dirty="0">
                <a:latin typeface="Consolas" panose="020B0609020204030204" pitchFamily="49" charset="0"/>
              </a:rPr>
              <a:t> context,</a:t>
            </a:r>
          </a:p>
          <a:p>
            <a:r>
              <a:rPr lang="en-GB" b="1" dirty="0">
                <a:latin typeface="Consolas" panose="020B0609020204030204" pitchFamily="49" charset="0"/>
              </a:rPr>
              <a:t>        </a:t>
            </a:r>
            <a:r>
              <a:rPr lang="en-GB" b="1" dirty="0" err="1">
                <a:latin typeface="Consolas" panose="020B0609020204030204" pitchFamily="49" charset="0"/>
              </a:rPr>
              <a:t>PageHandlerExecutionDelegate</a:t>
            </a:r>
            <a:r>
              <a:rPr lang="en-GB" b="1" dirty="0">
                <a:latin typeface="Consolas" panose="020B0609020204030204" pitchFamily="49" charset="0"/>
              </a:rPr>
              <a:t> next)</a:t>
            </a:r>
          </a:p>
          <a:p>
            <a:r>
              <a:rPr lang="en-GB" b="1" dirty="0">
                <a:latin typeface="Consolas" panose="020B0609020204030204" pitchFamily="49" charset="0"/>
              </a:rPr>
              <a:t>    {</a:t>
            </a:r>
          </a:p>
          <a:p>
            <a:r>
              <a:rPr lang="en-GB" b="1" dirty="0">
                <a:solidFill>
                  <a:schemeClr val="accent2"/>
                </a:solidFill>
                <a:latin typeface="Consolas" panose="020B0609020204030204" pitchFamily="49" charset="0"/>
              </a:rPr>
              <a:t>        // ...</a:t>
            </a:r>
          </a:p>
          <a:p>
            <a:r>
              <a:rPr lang="en-GB" b="1" dirty="0">
                <a:latin typeface="Consolas" panose="020B0609020204030204" pitchFamily="49" charset="0"/>
              </a:rPr>
              <a:t>        await </a:t>
            </a:r>
            <a:r>
              <a:rPr lang="en-GB" b="1" dirty="0" err="1">
                <a:latin typeface="Consolas" panose="020B0609020204030204" pitchFamily="49" charset="0"/>
              </a:rPr>
              <a:t>next.Invoke</a:t>
            </a:r>
            <a:r>
              <a:rPr lang="en-GB" b="1" dirty="0">
                <a:latin typeface="Consolas" panose="020B0609020204030204" pitchFamily="49" charset="0"/>
              </a:rPr>
              <a:t>();</a:t>
            </a:r>
          </a:p>
          <a:p>
            <a:r>
              <a:rPr lang="en-GB" b="1" dirty="0">
                <a:latin typeface="Consolas" panose="020B0609020204030204" pitchFamily="49" charset="0"/>
              </a:rPr>
              <a:t>    }</a:t>
            </a:r>
          </a:p>
          <a:p>
            <a:r>
              <a:rPr lang="en-GB" b="1" dirty="0">
                <a:latin typeface="Consolas" panose="020B0609020204030204" pitchFamily="49" charset="0"/>
              </a:rPr>
              <a:t>}</a:t>
            </a:r>
            <a:endParaRPr lang="en-GB" sz="2400" b="1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CB7297-C8DE-449C-A9C7-A7EED0C8B8FF}"/>
              </a:ext>
            </a:extLst>
          </p:cNvPr>
          <p:cNvSpPr txBox="1"/>
          <p:nvPr/>
        </p:nvSpPr>
        <p:spPr>
          <a:xfrm>
            <a:off x="190405" y="5162481"/>
            <a:ext cx="7317742" cy="120299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1600" b="1" dirty="0">
                <a:latin typeface="Consolas" panose="020B0609020204030204" pitchFamily="49" charset="0"/>
              </a:rPr>
              <a:t>services.</a:t>
            </a:r>
            <a:r>
              <a:rPr lang="en-GB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AddMvc</a:t>
            </a:r>
            <a:r>
              <a:rPr lang="en-GB" sz="1600" b="1" dirty="0">
                <a:latin typeface="Consolas" panose="020B0609020204030204" pitchFamily="49" charset="0"/>
              </a:rPr>
              <a:t>(options =&gt;</a:t>
            </a:r>
          </a:p>
          <a:p>
            <a:r>
              <a:rPr lang="en-GB" sz="1600" b="1" dirty="0">
                <a:latin typeface="Consolas" panose="020B0609020204030204" pitchFamily="49" charset="0"/>
              </a:rPr>
              <a:t>{</a:t>
            </a:r>
          </a:p>
          <a:p>
            <a:r>
              <a:rPr lang="en-GB" sz="1600" b="1" dirty="0">
                <a:latin typeface="Consolas" panose="020B0609020204030204" pitchFamily="49" charset="0"/>
              </a:rPr>
              <a:t>    options.Filters.Add(new </a:t>
            </a:r>
            <a:r>
              <a:rPr lang="en-GB" sz="1600" b="1" dirty="0" err="1">
                <a:latin typeface="Consolas" panose="020B0609020204030204" pitchFamily="49" charset="0"/>
              </a:rPr>
              <a:t>CustomPageFilter</a:t>
            </a:r>
            <a:r>
              <a:rPr lang="en-GB" sz="1600" b="1" dirty="0">
                <a:latin typeface="Consolas" panose="020B0609020204030204" pitchFamily="49" charset="0"/>
              </a:rPr>
              <a:t>());</a:t>
            </a:r>
          </a:p>
          <a:p>
            <a:r>
              <a:rPr lang="en-GB" sz="1600" b="1" dirty="0"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96287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856882-188C-480C-9997-3406E45DC9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478548"/>
            <a:ext cx="10961783" cy="768084"/>
          </a:xfrm>
        </p:spPr>
        <p:txBody>
          <a:bodyPr/>
          <a:lstStyle/>
          <a:p>
            <a:r>
              <a:rPr lang="en-US" dirty="0"/>
              <a:t>Razor Page Routing Conventions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5BC5C-D8C0-4054-9B8B-D5BE0588B15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Graphic 7" descr="Network">
            <a:extLst>
              <a:ext uri="{FF2B5EF4-FFF2-40B4-BE49-F238E27FC236}">
                <a16:creationId xmlns:a16="http://schemas.microsoft.com/office/drawing/2014/main" id="{53655BDE-B041-43AB-8194-1B64271E9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440115" y="908537"/>
            <a:ext cx="3311770" cy="331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8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274885"/>
            <a:ext cx="8723299" cy="537784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noProof="1"/>
              <a:t>Razor Pages</a:t>
            </a:r>
          </a:p>
          <a:p>
            <a:pPr lvl="1">
              <a:lnSpc>
                <a:spcPct val="100000"/>
              </a:lnSpc>
            </a:pPr>
            <a:r>
              <a:rPr lang="en-US" sz="2400" noProof="1"/>
              <a:t>MVC vs Pages</a:t>
            </a:r>
            <a:endParaRPr lang="bg-BG" sz="2400" noProof="1"/>
          </a:p>
          <a:p>
            <a:pPr lvl="1">
              <a:lnSpc>
                <a:spcPct val="100000"/>
              </a:lnSpc>
            </a:pPr>
            <a:r>
              <a:rPr lang="en-US" sz="2400" noProof="1"/>
              <a:t>Razor Pages Fundamentals</a:t>
            </a:r>
          </a:p>
          <a:p>
            <a:pPr lvl="1">
              <a:lnSpc>
                <a:spcPct val="100000"/>
              </a:lnSpc>
            </a:pPr>
            <a:r>
              <a:rPr lang="en-US" sz="2400" noProof="1"/>
              <a:t>Razor Pages Filters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noProof="1"/>
              <a:t>Razor Pages Routing</a:t>
            </a:r>
          </a:p>
          <a:p>
            <a:pPr lvl="1">
              <a:lnSpc>
                <a:spcPct val="100000"/>
              </a:lnSpc>
            </a:pPr>
            <a:r>
              <a:rPr lang="en-US" sz="2400" noProof="1"/>
              <a:t>Route Constraints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noProof="1"/>
              <a:t>Razor Class Libraries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Bundling and Minification</a:t>
            </a:r>
            <a:endParaRPr lang="bg-BG" sz="28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sz="2800" dirty="0"/>
              <a:t>LibMan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CAF3A1-E4DC-4500-B1AB-81ADD1593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81436" cy="5201066"/>
          </a:xfrm>
        </p:spPr>
        <p:txBody>
          <a:bodyPr>
            <a:normAutofit/>
          </a:bodyPr>
          <a:lstStyle/>
          <a:p>
            <a:r>
              <a:rPr lang="en-US" sz="3200" dirty="0"/>
              <a:t>The </a:t>
            </a:r>
            <a:r>
              <a:rPr lang="en-US" sz="3200" b="1" dirty="0">
                <a:solidFill>
                  <a:schemeClr val="bg1"/>
                </a:solidFill>
              </a:rPr>
              <a:t>Razor Pages </a:t>
            </a:r>
            <a:r>
              <a:rPr lang="en-US" sz="3200" dirty="0"/>
              <a:t>conventional routing depends on the </a:t>
            </a:r>
            <a:r>
              <a:rPr lang="en-US" sz="3200" b="1" dirty="0">
                <a:solidFill>
                  <a:schemeClr val="bg1"/>
                </a:solidFill>
              </a:rPr>
              <a:t>file structure</a:t>
            </a:r>
          </a:p>
          <a:p>
            <a:pPr lvl="1"/>
            <a:endParaRPr lang="en-US" sz="3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4354A6-EC7A-4327-8C52-94FAC8AA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Pages Routing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3F92D-9E2D-4B50-B8AC-49EB8812972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2594BE-7669-4E27-B633-319C2E537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937" y="1727166"/>
            <a:ext cx="8298125" cy="497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3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69CE03-C6EE-4906-BD03-411F406752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Custom </a:t>
            </a:r>
            <a:r>
              <a:rPr lang="en-US" b="1" dirty="0">
                <a:solidFill>
                  <a:schemeClr val="bg1"/>
                </a:solidFill>
              </a:rPr>
              <a:t>route templates </a:t>
            </a:r>
            <a:r>
              <a:rPr lang="en-US" dirty="0"/>
              <a:t>are also an option in </a:t>
            </a:r>
            <a:r>
              <a:rPr lang="en-US" b="1" dirty="0">
                <a:solidFill>
                  <a:schemeClr val="bg1"/>
                </a:solidFill>
              </a:rPr>
              <a:t>Razor Pages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8A9F16-57B8-4EE8-99A6-AE3398183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Page Routing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C109D1-BB3D-4A43-9913-FB2993977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BCA666-860E-4078-8768-BEDF5EE7DF5F}"/>
              </a:ext>
            </a:extLst>
          </p:cNvPr>
          <p:cNvSpPr txBox="1">
            <a:spLocks/>
          </p:cNvSpPr>
          <p:nvPr/>
        </p:nvSpPr>
        <p:spPr>
          <a:xfrm>
            <a:off x="746566" y="1733563"/>
            <a:ext cx="5469596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pt-BR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@</a:t>
            </a:r>
            <a:r>
              <a:rPr lang="pt-BR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page</a:t>
            </a:r>
            <a:r>
              <a:rPr lang="pt-BR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"/</a:t>
            </a:r>
            <a:r>
              <a:rPr lang="pt-BR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users</a:t>
            </a:r>
            <a:r>
              <a:rPr lang="pt-BR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/</a:t>
            </a:r>
            <a:r>
              <a:rPr lang="pt-BR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profiles</a:t>
            </a:r>
            <a:r>
              <a:rPr lang="pt-BR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/{</a:t>
            </a:r>
            <a:r>
              <a:rPr lang="pt-BR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id</a:t>
            </a:r>
            <a:r>
              <a:rPr lang="pt-BR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}"</a:t>
            </a:r>
          </a:p>
          <a:p>
            <a:r>
              <a:rPr lang="pt-BR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@model UserProfileModel</a:t>
            </a:r>
          </a:p>
          <a:p>
            <a:endParaRPr lang="pt-BR" sz="16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pt-BR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&lt;h1&gt;Welcome&lt;/h1&gt;</a:t>
            </a:r>
          </a:p>
          <a:p>
            <a:endParaRPr lang="pt-BR" sz="16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pt-BR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&lt;h1&gt;Hey @Model.FirstName @Model.LastName!&lt;/h1&gt;</a:t>
            </a:r>
            <a:endParaRPr lang="en-US" sz="1600" dirty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D2614F-848C-4472-ADEE-DF8F9D21F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47" y="3533469"/>
            <a:ext cx="9340361" cy="3223781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0FDD251F-B7F3-408A-9E3D-FEB8C21756A4}"/>
              </a:ext>
            </a:extLst>
          </p:cNvPr>
          <p:cNvSpPr/>
          <p:nvPr/>
        </p:nvSpPr>
        <p:spPr bwMode="auto">
          <a:xfrm>
            <a:off x="6772326" y="1923470"/>
            <a:ext cx="4024628" cy="882654"/>
          </a:xfrm>
          <a:prstGeom prst="wedgeRoundRectCallout">
            <a:avLst>
              <a:gd name="adj1" fmla="val -114450"/>
              <a:gd name="adj2" fmla="val -43089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 route template </a:t>
            </a: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passed after the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@page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96648222-C77F-43EE-9E15-650061ECFFD9}"/>
              </a:ext>
            </a:extLst>
          </p:cNvPr>
          <p:cNvSpPr/>
          <p:nvPr/>
        </p:nvSpPr>
        <p:spPr bwMode="auto">
          <a:xfrm>
            <a:off x="6772326" y="2902140"/>
            <a:ext cx="4024628" cy="882654"/>
          </a:xfrm>
          <a:prstGeom prst="wedgeRoundRectCallout">
            <a:avLst>
              <a:gd name="adj1" fmla="val -121684"/>
              <a:gd name="adj2" fmla="val -117798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 route template </a:t>
            </a: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contain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route parameters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875337C6-D59B-4343-8929-F88482C79886}"/>
              </a:ext>
            </a:extLst>
          </p:cNvPr>
          <p:cNvSpPr/>
          <p:nvPr/>
        </p:nvSpPr>
        <p:spPr bwMode="auto">
          <a:xfrm>
            <a:off x="8299609" y="3900136"/>
            <a:ext cx="3695625" cy="1629884"/>
          </a:xfrm>
          <a:prstGeom prst="wedgeRoundRectCallout">
            <a:avLst>
              <a:gd name="adj1" fmla="val -43818"/>
              <a:gd name="adj2" fmla="val -7161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NOTE</a:t>
            </a:r>
            <a: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There are 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reserved</a:t>
            </a:r>
            <a: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route names, which you cannot use: </a:t>
            </a:r>
            <a:b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</a:t>
            </a:r>
            <a: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","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area</a:t>
            </a:r>
            <a: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","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controller</a:t>
            </a:r>
            <a: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",</a:t>
            </a:r>
            <a:b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handler</a:t>
            </a:r>
            <a: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","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</a:t>
            </a:r>
            <a: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endParaRPr lang="en-US" sz="20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5058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570E34-F4B4-4E33-82AB-013BD376DD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916606" cy="5413787"/>
          </a:xfrm>
        </p:spPr>
        <p:txBody>
          <a:bodyPr>
            <a:normAutofit/>
          </a:bodyPr>
          <a:lstStyle/>
          <a:p>
            <a:r>
              <a:rPr lang="en-US" sz="3000" dirty="0"/>
              <a:t>You can also </a:t>
            </a:r>
            <a:r>
              <a:rPr lang="en-US" sz="3000" b="1" dirty="0">
                <a:solidFill>
                  <a:schemeClr val="bg1"/>
                </a:solidFill>
              </a:rPr>
              <a:t>conventionalize</a:t>
            </a:r>
            <a:r>
              <a:rPr lang="en-US" sz="3000" dirty="0"/>
              <a:t> the </a:t>
            </a:r>
            <a:r>
              <a:rPr lang="en-US" sz="3000" b="1" dirty="0">
                <a:solidFill>
                  <a:schemeClr val="bg1"/>
                </a:solidFill>
              </a:rPr>
              <a:t>route parameters </a:t>
            </a:r>
            <a:r>
              <a:rPr lang="en-US" sz="3000" dirty="0"/>
              <a:t>with your own</a:t>
            </a:r>
            <a:r>
              <a:rPr lang="en-US" sz="3000" b="1" dirty="0">
                <a:solidFill>
                  <a:schemeClr val="bg1"/>
                </a:solidFill>
              </a:rPr>
              <a:t> rules</a:t>
            </a:r>
          </a:p>
          <a:p>
            <a:pPr lvl="1"/>
            <a:r>
              <a:rPr lang="en-US" sz="2800" dirty="0"/>
              <a:t>For example, we want our </a:t>
            </a:r>
            <a:r>
              <a:rPr lang="en-US" sz="2800" b="1" dirty="0">
                <a:solidFill>
                  <a:schemeClr val="bg1"/>
                </a:solidFill>
              </a:rPr>
              <a:t>parameter</a:t>
            </a:r>
            <a:r>
              <a:rPr lang="en-US" sz="2800" dirty="0"/>
              <a:t> to consist only of </a:t>
            </a:r>
            <a:r>
              <a:rPr lang="en-US" sz="2800" b="1" dirty="0">
                <a:solidFill>
                  <a:schemeClr val="bg1"/>
                </a:solidFill>
              </a:rPr>
              <a:t>letters</a:t>
            </a:r>
          </a:p>
          <a:p>
            <a:pPr marL="609219" lvl="1" indent="0">
              <a:buNone/>
            </a:pPr>
            <a:endParaRPr lang="en-US" sz="2800" b="1" dirty="0">
              <a:solidFill>
                <a:schemeClr val="bg1"/>
              </a:solidFill>
            </a:endParaRPr>
          </a:p>
          <a:p>
            <a:pPr marL="609219" lvl="1" indent="0">
              <a:buNone/>
            </a:pPr>
            <a:endParaRPr lang="en-US" sz="2800" b="1" dirty="0">
              <a:solidFill>
                <a:schemeClr val="bg1"/>
              </a:solidFill>
            </a:endParaRPr>
          </a:p>
          <a:p>
            <a:pPr marL="609219" lvl="1" indent="0">
              <a:buNone/>
            </a:pPr>
            <a:endParaRPr lang="en-US" sz="2800" b="1" dirty="0">
              <a:solidFill>
                <a:schemeClr val="bg1"/>
              </a:solidFill>
            </a:endParaRPr>
          </a:p>
          <a:p>
            <a:pPr marL="609219" lvl="1" indent="0">
              <a:buNone/>
            </a:pPr>
            <a:endParaRPr lang="en-US" sz="3000" b="1" dirty="0">
              <a:solidFill>
                <a:schemeClr val="bg1"/>
              </a:solidFill>
            </a:endParaRPr>
          </a:p>
          <a:p>
            <a:r>
              <a:rPr lang="en-US" sz="3000" dirty="0"/>
              <a:t>Then we will use a </a:t>
            </a:r>
            <a:r>
              <a:rPr lang="en-US" sz="3000" b="1" dirty="0">
                <a:solidFill>
                  <a:schemeClr val="bg1"/>
                </a:solidFill>
              </a:rPr>
              <a:t>route constraint</a:t>
            </a:r>
            <a:endParaRPr lang="en-US" sz="3000" dirty="0"/>
          </a:p>
          <a:p>
            <a:pPr lvl="1"/>
            <a:r>
              <a:rPr lang="en-US" sz="2800" dirty="0"/>
              <a:t>This will ensure our route parameters are in </a:t>
            </a:r>
            <a:br>
              <a:rPr lang="en-US" sz="2800" dirty="0"/>
            </a:br>
            <a:r>
              <a:rPr lang="en-US" sz="2800" dirty="0"/>
              <a:t>just the right format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D8737-E42A-4464-B238-43182011A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Page Routing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981AB-4042-4FF1-95BA-9C92683F522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E089E-1573-473D-9435-3A5274D934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12" b="4629"/>
          <a:stretch/>
        </p:blipFill>
        <p:spPr>
          <a:xfrm>
            <a:off x="1072661" y="2347545"/>
            <a:ext cx="10046677" cy="240030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2BDD77A-CB55-49EF-B8D3-67B392C27E05}"/>
              </a:ext>
            </a:extLst>
          </p:cNvPr>
          <p:cNvGrpSpPr/>
          <p:nvPr/>
        </p:nvGrpSpPr>
        <p:grpSpPr>
          <a:xfrm>
            <a:off x="8238447" y="4867804"/>
            <a:ext cx="3327965" cy="1782093"/>
            <a:chOff x="6959035" y="4923948"/>
            <a:chExt cx="3327965" cy="178209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B4D5463-36A4-4CAF-A716-ABE641755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59035" y="4923948"/>
              <a:ext cx="3255625" cy="178209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A53627-529F-4AC1-90D0-15F8D3F9490A}"/>
                </a:ext>
              </a:extLst>
            </p:cNvPr>
            <p:cNvSpPr/>
            <p:nvPr/>
          </p:nvSpPr>
          <p:spPr bwMode="auto">
            <a:xfrm>
              <a:off x="9979269" y="4960567"/>
              <a:ext cx="307731" cy="341195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724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A29C5D-AEC3-4C1A-A618-B1D00E16E6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Here is a small </a:t>
            </a:r>
            <a:r>
              <a:rPr lang="en-US" sz="3200" b="1" dirty="0">
                <a:solidFill>
                  <a:schemeClr val="bg1"/>
                </a:solidFill>
              </a:rPr>
              <a:t>reference</a:t>
            </a:r>
            <a:r>
              <a:rPr lang="en-US" sz="3200" dirty="0"/>
              <a:t> of the most important </a:t>
            </a:r>
            <a:r>
              <a:rPr lang="en-US" sz="3200" b="1" dirty="0">
                <a:solidFill>
                  <a:schemeClr val="bg1"/>
                </a:solidFill>
              </a:rPr>
              <a:t>route constraints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2E078E-B09F-439F-AF77-4CBE47BB7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Route Constraints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A04F7A9-A00D-4A72-BF9D-B82E8BE55A59}"/>
              </a:ext>
            </a:extLst>
          </p:cNvPr>
          <p:cNvGraphicFramePr>
            <a:graphicFrameLocks noGrp="1"/>
          </p:cNvGraphicFramePr>
          <p:nvPr/>
        </p:nvGraphicFramePr>
        <p:xfrm>
          <a:off x="526794" y="1977908"/>
          <a:ext cx="11138412" cy="44192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7874">
                  <a:extLst>
                    <a:ext uri="{9D8B030D-6E8A-4147-A177-3AD203B41FA5}">
                      <a16:colId xmlns:a16="http://schemas.microsoft.com/office/drawing/2014/main" val="1661651054"/>
                    </a:ext>
                  </a:extLst>
                </a:gridCol>
                <a:gridCol w="5580270">
                  <a:extLst>
                    <a:ext uri="{9D8B030D-6E8A-4147-A177-3AD203B41FA5}">
                      <a16:colId xmlns:a16="http://schemas.microsoft.com/office/drawing/2014/main" val="3844381778"/>
                    </a:ext>
                  </a:extLst>
                </a:gridCol>
                <a:gridCol w="2920268">
                  <a:extLst>
                    <a:ext uri="{9D8B030D-6E8A-4147-A177-3AD203B41FA5}">
                      <a16:colId xmlns:a16="http://schemas.microsoft.com/office/drawing/2014/main" val="19649699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Route Constraint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Use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Example Matches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02265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chemeClr val="bg1"/>
                          </a:solidFill>
                        </a:rPr>
                        <a:t>int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{id: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int</a:t>
                      </a: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123, -232, 5444, 10903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6291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bool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{active: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bool</a:t>
                      </a: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true, 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9808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decimal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{price: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decimal</a:t>
                      </a: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-1,000.01, 49.90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61263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chemeClr val="bg1"/>
                          </a:solidFill>
                        </a:rPr>
                        <a:t>guid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{id: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guid</a:t>
                      </a: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CD2C1638-1638-72D5-…</a:t>
                      </a:r>
                      <a:endParaRPr lang="en-US" sz="2000" b="0" noProof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731824"/>
                  </a:ext>
                </a:extLst>
              </a:tr>
              <a:tr h="37125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chemeClr val="bg1"/>
                          </a:solidFill>
                        </a:rPr>
                        <a:t>minlength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 / </a:t>
                      </a:r>
                      <a:r>
                        <a:rPr lang="en-US" sz="2000" b="1" dirty="0" err="1">
                          <a:solidFill>
                            <a:schemeClr val="bg1"/>
                          </a:solidFill>
                        </a:rPr>
                        <a:t>maxlength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{filename: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minlength(4)</a:t>
                      </a: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} / {filename: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maxlength(8)</a:t>
                      </a: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file / file.db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8356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chemeClr val="bg1"/>
                          </a:solidFill>
                        </a:rPr>
                        <a:t>minvalue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 / </a:t>
                      </a:r>
                      <a:r>
                        <a:rPr lang="en-US" sz="2000" b="1" dirty="0" err="1">
                          <a:solidFill>
                            <a:schemeClr val="bg1"/>
                          </a:solidFill>
                        </a:rPr>
                        <a:t>maxvalue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{age: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min(18)</a:t>
                      </a: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} / {age: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max(64)</a:t>
                      </a: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19 / 63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96349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length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 / 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range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{name: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length(5,20)</a:t>
                      </a: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} / {age: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range(18,64)</a:t>
                      </a: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File-of-base.db / 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56974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{name: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alpha</a:t>
                      </a: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Donald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54283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regex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{sns: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regex(^//d{{3,7}}$)</a:t>
                      </a: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4567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44518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required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{name: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required</a:t>
                      </a: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Rick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639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197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87D474-31E4-4614-9FF1-79B5D6DBCB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Razor Class Libraries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6847BB-3E6C-4642-B5FE-AFF0CDF168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Creating reusable UI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723BB-E557-467B-83FF-F15BC31BEC4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A3E9EB1-BECA-4D77-A975-C3D00E3A811D}"/>
              </a:ext>
            </a:extLst>
          </p:cNvPr>
          <p:cNvGrpSpPr/>
          <p:nvPr/>
        </p:nvGrpSpPr>
        <p:grpSpPr>
          <a:xfrm>
            <a:off x="4532316" y="1081453"/>
            <a:ext cx="3127367" cy="3127367"/>
            <a:chOff x="4532316" y="1125415"/>
            <a:chExt cx="3127367" cy="3127367"/>
          </a:xfrm>
        </p:grpSpPr>
        <p:pic>
          <p:nvPicPr>
            <p:cNvPr id="8" name="Graphic 7" descr="Laptop">
              <a:extLst>
                <a:ext uri="{FF2B5EF4-FFF2-40B4-BE49-F238E27FC236}">
                  <a16:creationId xmlns:a16="http://schemas.microsoft.com/office/drawing/2014/main" id="{ED1A799C-F8E3-42BD-80B7-67721E1AF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4532316" y="1125415"/>
              <a:ext cx="3127367" cy="312736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4960EB-9EEC-42FE-93F2-193E7BE5280A}"/>
                </a:ext>
              </a:extLst>
            </p:cNvPr>
            <p:cNvSpPr txBox="1"/>
            <p:nvPr/>
          </p:nvSpPr>
          <p:spPr>
            <a:xfrm>
              <a:off x="5224753" y="1761014"/>
              <a:ext cx="1742492" cy="1424209"/>
            </a:xfrm>
            <a:prstGeom prst="rect">
              <a:avLst/>
            </a:prstGeom>
            <a:solidFill>
              <a:schemeClr val="accent6">
                <a:lumMod val="75000"/>
                <a:alpha val="0"/>
              </a:schemeClr>
            </a:solidFill>
            <a:ln w="12700">
              <a:noFill/>
            </a:ln>
          </p:spPr>
          <p:txBody>
            <a:bodyPr vert="horz" wrap="non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7500" b="1" dirty="0">
                  <a:solidFill>
                    <a:schemeClr val="bg2"/>
                  </a:solidFill>
                </a:rPr>
                <a:t>RCL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206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CE9E20-D11E-41A9-A5C1-A18F949BBC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Razor components </a:t>
            </a:r>
            <a:r>
              <a:rPr lang="en-US" dirty="0"/>
              <a:t>can be built into a </a:t>
            </a:r>
            <a:r>
              <a:rPr lang="en-US" b="1" dirty="0">
                <a:solidFill>
                  <a:schemeClr val="bg1"/>
                </a:solidFill>
              </a:rPr>
              <a:t>R</a:t>
            </a:r>
            <a:r>
              <a:rPr lang="en-US" dirty="0"/>
              <a:t>azor </a:t>
            </a:r>
            <a:r>
              <a:rPr lang="en-US" b="1" dirty="0">
                <a:solidFill>
                  <a:schemeClr val="bg1"/>
                </a:solidFill>
              </a:rPr>
              <a:t>C</a:t>
            </a:r>
            <a:r>
              <a:rPr lang="en-US" dirty="0"/>
              <a:t>lass </a:t>
            </a:r>
            <a:r>
              <a:rPr lang="en-US" b="1" dirty="0">
                <a:solidFill>
                  <a:schemeClr val="bg1"/>
                </a:solidFill>
              </a:rPr>
              <a:t>L</a:t>
            </a:r>
            <a:r>
              <a:rPr lang="en-US" dirty="0"/>
              <a:t>ibrary (</a:t>
            </a:r>
            <a:r>
              <a:rPr lang="en-US" b="1" dirty="0">
                <a:solidFill>
                  <a:schemeClr val="bg1"/>
                </a:solidFill>
              </a:rPr>
              <a:t>RCL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Razor Views, Pages, Controllers, Page Models</a:t>
            </a:r>
          </a:p>
          <a:p>
            <a:pPr lvl="1"/>
            <a:r>
              <a:rPr lang="en-US" dirty="0"/>
              <a:t>View Components, Data Models etc...</a:t>
            </a:r>
          </a:p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RCL</a:t>
            </a:r>
            <a:r>
              <a:rPr lang="en-US" dirty="0"/>
              <a:t>s can be packaged and reused</a:t>
            </a:r>
          </a:p>
          <a:p>
            <a:pPr lvl="1"/>
            <a:r>
              <a:rPr lang="en-US" dirty="0"/>
              <a:t>Apps can include </a:t>
            </a:r>
            <a:r>
              <a:rPr lang="en-US" b="1" dirty="0">
                <a:solidFill>
                  <a:schemeClr val="bg1"/>
                </a:solidFill>
              </a:rPr>
              <a:t>RCL</a:t>
            </a:r>
            <a:r>
              <a:rPr lang="en-US" dirty="0"/>
              <a:t> and override views and pages it contains</a:t>
            </a:r>
          </a:p>
          <a:p>
            <a:pPr lvl="1"/>
            <a:r>
              <a:rPr lang="en-US" dirty="0"/>
              <a:t>There can be duplicate views, partials, pages etc. </a:t>
            </a:r>
          </a:p>
          <a:p>
            <a:pPr lvl="2"/>
            <a:r>
              <a:rPr lang="en-US" dirty="0"/>
              <a:t>In that case the </a:t>
            </a:r>
            <a:r>
              <a:rPr lang="en-US" b="1" dirty="0">
                <a:solidFill>
                  <a:schemeClr val="bg1"/>
                </a:solidFill>
              </a:rPr>
              <a:t>Web </a:t>
            </a:r>
            <a:r>
              <a:rPr lang="en-US" b="1" dirty="0" smtClean="0">
                <a:solidFill>
                  <a:schemeClr val="bg1"/>
                </a:solidFill>
              </a:rPr>
              <a:t>App's</a:t>
            </a:r>
            <a:r>
              <a:rPr lang="en-US" dirty="0" smtClean="0"/>
              <a:t> </a:t>
            </a:r>
            <a:r>
              <a:rPr lang="en-US" dirty="0"/>
              <a:t>component takes </a:t>
            </a:r>
            <a:r>
              <a:rPr lang="en-US" b="1" dirty="0">
                <a:solidFill>
                  <a:schemeClr val="bg1"/>
                </a:solidFill>
              </a:rPr>
              <a:t>precedence</a:t>
            </a:r>
          </a:p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RCL</a:t>
            </a:r>
            <a:r>
              <a:rPr lang="en-US" dirty="0"/>
              <a:t>s can be referenced through </a:t>
            </a:r>
            <a:r>
              <a:rPr lang="en-US" b="1" dirty="0">
                <a:solidFill>
                  <a:schemeClr val="bg1"/>
                </a:solidFill>
              </a:rPr>
              <a:t>NuGet</a:t>
            </a:r>
            <a:r>
              <a:rPr lang="en-US" dirty="0"/>
              <a:t> or </a:t>
            </a:r>
            <a:r>
              <a:rPr lang="en-US" b="1" dirty="0">
                <a:solidFill>
                  <a:schemeClr val="bg1"/>
                </a:solidFill>
              </a:rPr>
              <a:t>project reference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563DCA-C65A-4FE3-87AA-8C6661DE9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Class Libraries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E63DD-23B1-4256-AB64-566E9DC6F7A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29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0D6256-C75A-42B7-95DF-8B7854E23B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6766" y="1196130"/>
            <a:ext cx="11910242" cy="5201066"/>
          </a:xfrm>
        </p:spPr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Razor Class Libraries </a:t>
            </a:r>
            <a:r>
              <a:rPr lang="en-US" sz="3000" dirty="0"/>
              <a:t>are similar to </a:t>
            </a:r>
            <a:r>
              <a:rPr lang="en-US" sz="3000" b="1" dirty="0">
                <a:solidFill>
                  <a:schemeClr val="bg1"/>
                </a:solidFill>
              </a:rPr>
              <a:t>ASP.NET Core Web apps </a:t>
            </a:r>
            <a:r>
              <a:rPr lang="en-US" sz="3000" dirty="0"/>
              <a:t>by structure</a:t>
            </a:r>
          </a:p>
          <a:p>
            <a:pPr lvl="1"/>
            <a:r>
              <a:rPr lang="en-US" sz="2800" dirty="0"/>
              <a:t>It is recommended to put custom </a:t>
            </a:r>
            <a:r>
              <a:rPr lang="en-US" sz="2800" b="1" dirty="0">
                <a:solidFill>
                  <a:schemeClr val="bg1"/>
                </a:solidFill>
              </a:rPr>
              <a:t>UI</a:t>
            </a:r>
            <a:r>
              <a:rPr lang="en-US" sz="2800" dirty="0"/>
              <a:t> pieces to </a:t>
            </a:r>
            <a:r>
              <a:rPr lang="en-US" sz="2800" b="1" dirty="0">
                <a:solidFill>
                  <a:schemeClr val="bg1"/>
                </a:solidFill>
              </a:rPr>
              <a:t>Areas</a:t>
            </a:r>
          </a:p>
          <a:p>
            <a:pPr lvl="1"/>
            <a:r>
              <a:rPr lang="en-US" sz="2800" dirty="0"/>
              <a:t>But you can also follow a default architecture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sz="2900" dirty="0"/>
          </a:p>
          <a:p>
            <a:pPr lvl="1"/>
            <a:r>
              <a:rPr lang="en-US" sz="2900" dirty="0"/>
              <a:t>The </a:t>
            </a:r>
            <a:r>
              <a:rPr lang="en-US" sz="2900" b="1" dirty="0">
                <a:solidFill>
                  <a:schemeClr val="bg1"/>
                </a:solidFill>
              </a:rPr>
              <a:t>second example </a:t>
            </a:r>
            <a:r>
              <a:rPr lang="en-US" sz="2900" dirty="0"/>
              <a:t>is casually used to reference </a:t>
            </a:r>
            <a:r>
              <a:rPr lang="en-US" sz="2900" b="1" dirty="0">
                <a:solidFill>
                  <a:schemeClr val="bg1"/>
                </a:solidFill>
              </a:rPr>
              <a:t>RCL</a:t>
            </a:r>
            <a:r>
              <a:rPr lang="en-US" sz="2900" dirty="0"/>
              <a:t> content as it</a:t>
            </a:r>
            <a:br>
              <a:rPr lang="en-US" sz="2900" dirty="0"/>
            </a:br>
            <a:r>
              <a:rPr lang="en-US" sz="2900" dirty="0"/>
              <a:t>was part of the </a:t>
            </a:r>
            <a:r>
              <a:rPr lang="en-US" sz="2900" b="1" dirty="0">
                <a:solidFill>
                  <a:schemeClr val="bg1"/>
                </a:solidFill>
              </a:rPr>
              <a:t>Web App</a:t>
            </a:r>
            <a:r>
              <a:rPr lang="en-US" sz="2900" dirty="0"/>
              <a:t>’s </a:t>
            </a:r>
            <a:r>
              <a:rPr lang="en-US" sz="2900" b="1" dirty="0">
                <a:solidFill>
                  <a:schemeClr val="bg1"/>
                </a:solidFill>
              </a:rPr>
              <a:t>Pages</a:t>
            </a:r>
            <a:r>
              <a:rPr lang="en-US" sz="2900" dirty="0"/>
              <a:t> folder. Like an </a:t>
            </a:r>
            <a:r>
              <a:rPr lang="en-US" sz="2900" b="1" dirty="0">
                <a:solidFill>
                  <a:schemeClr val="bg1"/>
                </a:solidFill>
              </a:rPr>
              <a:t>extension</a:t>
            </a:r>
            <a:r>
              <a:rPr lang="en-US" sz="290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752B1E-D722-4B4F-BA81-D48EF13D6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Class Libraries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A0AF0-7C13-4D8E-9B76-E3BB091A684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18284B-D2D5-443D-99B4-CCE7AEB11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629" y="3023273"/>
            <a:ext cx="3372110" cy="19368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C05D41-4DCB-492C-84D8-0EA5A5FF8E76}"/>
              </a:ext>
            </a:extLst>
          </p:cNvPr>
          <p:cNvSpPr txBox="1"/>
          <p:nvPr/>
        </p:nvSpPr>
        <p:spPr>
          <a:xfrm>
            <a:off x="2933684" y="6217514"/>
            <a:ext cx="6436406" cy="53973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dirty="0"/>
              <a:t>You can see a Razor UI Class Library demo application </a:t>
            </a:r>
            <a:r>
              <a:rPr lang="en-US" sz="2000" dirty="0">
                <a:hlinkClick r:id="rId3"/>
              </a:rPr>
              <a:t>here</a:t>
            </a:r>
            <a:r>
              <a:rPr lang="en-US" sz="20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C480F4-58B5-40E8-8490-ED843884A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7246" y="3023273"/>
            <a:ext cx="2925687" cy="194215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481FAB7-E87F-4B87-8B79-CDF86A5BAF3B}"/>
              </a:ext>
            </a:extLst>
          </p:cNvPr>
          <p:cNvGrpSpPr/>
          <p:nvPr/>
        </p:nvGrpSpPr>
        <p:grpSpPr>
          <a:xfrm>
            <a:off x="5437014" y="3163618"/>
            <a:ext cx="1649585" cy="1649585"/>
            <a:chOff x="5437014" y="3242747"/>
            <a:chExt cx="1649585" cy="1649585"/>
          </a:xfrm>
        </p:grpSpPr>
        <p:pic>
          <p:nvPicPr>
            <p:cNvPr id="9" name="Graphic 8" descr="Monitor">
              <a:extLst>
                <a:ext uri="{FF2B5EF4-FFF2-40B4-BE49-F238E27FC236}">
                  <a16:creationId xmlns:a16="http://schemas.microsoft.com/office/drawing/2014/main" id="{1A93BA67-3823-4386-9E1B-6B13C907F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437014" y="3242747"/>
              <a:ext cx="1649585" cy="164958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7A268F9-9BA4-4F44-A89F-947556C3B2A5}"/>
                </a:ext>
              </a:extLst>
            </p:cNvPr>
            <p:cNvSpPr txBox="1"/>
            <p:nvPr/>
          </p:nvSpPr>
          <p:spPr>
            <a:xfrm>
              <a:off x="5614102" y="3695986"/>
              <a:ext cx="1298781" cy="528131"/>
            </a:xfrm>
            <a:prstGeom prst="rect">
              <a:avLst/>
            </a:prstGeom>
            <a:solidFill>
              <a:schemeClr val="bg2">
                <a:alpha val="15000"/>
              </a:schemeClr>
            </a:solidFill>
            <a:ln w="12700">
              <a:noFill/>
            </a:ln>
          </p:spPr>
          <p:txBody>
            <a:bodyPr vert="horz" wrap="non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dirty="0">
                  <a:solidFill>
                    <a:schemeClr val="accent6">
                      <a:lumMod val="10000"/>
                    </a:schemeClr>
                  </a:solidFill>
                  <a:latin typeface="Arial Rounded MT Bold" panose="020F0704030504030204" pitchFamily="34" charset="0"/>
                </a:rPr>
                <a:t>@Pages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483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FDC8D1-60C1-462E-B5F9-89A1044749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01" y="1196130"/>
            <a:ext cx="12001598" cy="5380516"/>
          </a:xfrm>
        </p:spPr>
        <p:txBody>
          <a:bodyPr/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Razor Class Libraries </a:t>
            </a:r>
            <a:r>
              <a:rPr lang="en-US" dirty="0"/>
              <a:t>content can be overridden pretty easily</a:t>
            </a:r>
          </a:p>
          <a:p>
            <a:pPr lvl="1"/>
            <a:r>
              <a:rPr lang="en-US" sz="2900" dirty="0"/>
              <a:t>As it was stated earlier, </a:t>
            </a:r>
            <a:r>
              <a:rPr lang="en-US" sz="2800" dirty="0"/>
              <a:t>the </a:t>
            </a:r>
            <a:r>
              <a:rPr lang="en-US" sz="2800" b="1" dirty="0" smtClean="0">
                <a:solidFill>
                  <a:schemeClr val="bg1"/>
                </a:solidFill>
              </a:rPr>
              <a:t>app</a:t>
            </a:r>
            <a:r>
              <a:rPr lang="en-US" sz="2800" b="1" dirty="0" smtClean="0">
                <a:solidFill>
                  <a:schemeClr val="bg1"/>
                </a:solidFill>
              </a:rPr>
              <a:t>'</a:t>
            </a:r>
            <a:r>
              <a:rPr lang="en-US" sz="2800" b="1" dirty="0" smtClean="0">
                <a:solidFill>
                  <a:schemeClr val="bg1"/>
                </a:solidFill>
              </a:rPr>
              <a:t>s</a:t>
            </a:r>
            <a:r>
              <a:rPr lang="en-US" sz="2800" dirty="0" smtClean="0"/>
              <a:t> </a:t>
            </a:r>
            <a:r>
              <a:rPr lang="en-US" sz="2800" b="1" dirty="0">
                <a:solidFill>
                  <a:schemeClr val="bg1"/>
                </a:solidFill>
              </a:rPr>
              <a:t>components</a:t>
            </a:r>
            <a:r>
              <a:rPr lang="en-US" sz="2800" dirty="0"/>
              <a:t> take </a:t>
            </a:r>
            <a:r>
              <a:rPr lang="en-US" sz="2800" b="1" dirty="0">
                <a:solidFill>
                  <a:schemeClr val="bg1"/>
                </a:solidFill>
              </a:rPr>
              <a:t>precedence</a:t>
            </a:r>
          </a:p>
          <a:p>
            <a:pPr lvl="2"/>
            <a:r>
              <a:rPr lang="en-US" sz="2700" dirty="0"/>
              <a:t>In the event of a conflict (duplicate components)</a:t>
            </a:r>
          </a:p>
          <a:p>
            <a:pPr lvl="1"/>
            <a:endParaRPr lang="en-US" sz="29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B02A5D-6C55-4031-BA27-3DA601298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Class Libraries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6F051-7C55-4DF3-BAFF-7B0FA4E2CE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578F47-80FF-4C8E-80F3-205AB4006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365" y="3429000"/>
            <a:ext cx="3357197" cy="2215200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495BE494-D917-4420-8EBD-E7E99E38386E}"/>
              </a:ext>
            </a:extLst>
          </p:cNvPr>
          <p:cNvSpPr/>
          <p:nvPr/>
        </p:nvSpPr>
        <p:spPr bwMode="auto">
          <a:xfrm>
            <a:off x="4923014" y="3429000"/>
            <a:ext cx="2444941" cy="882654"/>
          </a:xfrm>
          <a:prstGeom prst="wedgeRoundRectCallout">
            <a:avLst>
              <a:gd name="adj1" fmla="val -66900"/>
              <a:gd name="adj2" fmla="val 14019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want to override this page in the 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RCL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0CCE80-2FC8-4A5C-97BE-7AF52C6D4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022" y="3429000"/>
            <a:ext cx="2884556" cy="2742109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04BB609A-7794-4F7F-B874-5B17443CCFA5}"/>
              </a:ext>
            </a:extLst>
          </p:cNvPr>
          <p:cNvSpPr/>
          <p:nvPr/>
        </p:nvSpPr>
        <p:spPr bwMode="auto">
          <a:xfrm>
            <a:off x="5436625" y="4800054"/>
            <a:ext cx="2362153" cy="1255619"/>
          </a:xfrm>
          <a:prstGeom prst="wedgeRoundRectCallout">
            <a:avLst>
              <a:gd name="adj1" fmla="val 97098"/>
              <a:gd name="adj2" fmla="val 2952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app's</a:t>
            </a:r>
            <a:r>
              <a:rPr 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in the same area and takes 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precedence</a:t>
            </a:r>
          </a:p>
        </p:txBody>
      </p:sp>
    </p:spTree>
    <p:extLst>
      <p:ext uri="{BB962C8B-B14F-4D97-AF65-F5344CB8AC3E}">
        <p14:creationId xmlns:p14="http://schemas.microsoft.com/office/powerpoint/2010/main" val="331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E3AECD-6CA0-4208-8CB3-FDFCF71007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951010"/>
            <a:ext cx="10961783" cy="768084"/>
          </a:xfrm>
        </p:spPr>
        <p:txBody>
          <a:bodyPr/>
          <a:lstStyle/>
          <a:p>
            <a:r>
              <a:rPr lang="en-US" dirty="0"/>
              <a:t>Razor Class Libraries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76F1F1B-42CB-4D9A-ABCA-DBAF9C4F58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8" y="5736623"/>
            <a:ext cx="10961783" cy="499819"/>
          </a:xfrm>
        </p:spPr>
        <p:txBody>
          <a:bodyPr/>
          <a:lstStyle/>
          <a:p>
            <a:r>
              <a:rPr lang="en-US" dirty="0"/>
              <a:t>Live 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DE85C-5A10-4D7E-96E2-C53952709F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57ECC4-0FC2-41C8-A457-4E2A0835639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990" y="621558"/>
            <a:ext cx="3065453" cy="37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1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Bundling and Minification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Bundle and minify static assets in ASP.NET Core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104" y="1762370"/>
            <a:ext cx="3280878" cy="206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8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1" y="1151122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#csharp-web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84269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509917"/>
          </a:xfrm>
        </p:spPr>
        <p:txBody>
          <a:bodyPr>
            <a:normAutofit fontScale="85000" lnSpcReduction="10000"/>
          </a:bodyPr>
          <a:lstStyle/>
          <a:p>
            <a:r>
              <a:rPr lang="en-GB" sz="3400" dirty="0"/>
              <a:t>Two distinct </a:t>
            </a:r>
            <a:r>
              <a:rPr lang="en-GB" sz="3400" b="1" dirty="0">
                <a:solidFill>
                  <a:schemeClr val="bg1"/>
                </a:solidFill>
              </a:rPr>
              <a:t>performance optimizations </a:t>
            </a:r>
            <a:r>
              <a:rPr lang="en-GB" sz="3400" dirty="0"/>
              <a:t>for applying in a web app</a:t>
            </a:r>
          </a:p>
          <a:p>
            <a:r>
              <a:rPr lang="en-GB" sz="3400" dirty="0"/>
              <a:t>Used together, </a:t>
            </a:r>
            <a:r>
              <a:rPr lang="en-GB" sz="3400" b="1" dirty="0">
                <a:solidFill>
                  <a:schemeClr val="bg1"/>
                </a:solidFill>
              </a:rPr>
              <a:t>improve</a:t>
            </a:r>
            <a:r>
              <a:rPr lang="en-GB" sz="3400" dirty="0"/>
              <a:t> </a:t>
            </a:r>
            <a:r>
              <a:rPr lang="en-GB" sz="3400" b="1" dirty="0">
                <a:solidFill>
                  <a:schemeClr val="bg1"/>
                </a:solidFill>
              </a:rPr>
              <a:t>performance</a:t>
            </a:r>
            <a:r>
              <a:rPr lang="en-GB" sz="3400" dirty="0"/>
              <a:t> by</a:t>
            </a:r>
          </a:p>
          <a:p>
            <a:pPr lvl="1"/>
            <a:r>
              <a:rPr lang="en-GB" sz="3200" dirty="0"/>
              <a:t>reducing the </a:t>
            </a:r>
            <a:r>
              <a:rPr lang="en-GB" sz="3200" b="1" dirty="0">
                <a:solidFill>
                  <a:schemeClr val="bg1"/>
                </a:solidFill>
              </a:rPr>
              <a:t>number</a:t>
            </a:r>
            <a:r>
              <a:rPr lang="en-GB" sz="3200" dirty="0"/>
              <a:t> of server requests</a:t>
            </a:r>
          </a:p>
          <a:p>
            <a:pPr lvl="1"/>
            <a:r>
              <a:rPr lang="en-GB" sz="3200" dirty="0"/>
              <a:t>reducing the </a:t>
            </a:r>
            <a:r>
              <a:rPr lang="en-GB" sz="3200" b="1" dirty="0">
                <a:solidFill>
                  <a:schemeClr val="bg1"/>
                </a:solidFill>
              </a:rPr>
              <a:t>size</a:t>
            </a:r>
            <a:r>
              <a:rPr lang="en-GB" sz="3200" dirty="0"/>
              <a:t> of the requested static assets</a:t>
            </a:r>
          </a:p>
          <a:p>
            <a:pPr>
              <a:buClr>
                <a:schemeClr val="tx1"/>
              </a:buClr>
            </a:pPr>
            <a:r>
              <a:rPr lang="en-GB" dirty="0"/>
              <a:t>Bundling</a:t>
            </a:r>
          </a:p>
          <a:p>
            <a:pPr lvl="1"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</a:rPr>
              <a:t>Combines</a:t>
            </a:r>
            <a:r>
              <a:rPr lang="en-GB" dirty="0"/>
              <a:t> multiple files into a single file (reducing server requests count)</a:t>
            </a:r>
          </a:p>
          <a:p>
            <a:pPr>
              <a:buClr>
                <a:schemeClr val="tx1"/>
              </a:buClr>
            </a:pPr>
            <a:r>
              <a:rPr lang="en-GB" dirty="0"/>
              <a:t>Minification</a:t>
            </a:r>
          </a:p>
          <a:p>
            <a:pPr lvl="1"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</a:rPr>
              <a:t>Removes </a:t>
            </a:r>
            <a:r>
              <a:rPr lang="en-GB" dirty="0"/>
              <a:t>unnecessary characters from code without altering functionality</a:t>
            </a:r>
          </a:p>
          <a:p>
            <a:r>
              <a:rPr lang="en-GB" dirty="0"/>
              <a:t>The result is a significant </a:t>
            </a:r>
            <a:r>
              <a:rPr lang="en-GB" b="1" dirty="0">
                <a:solidFill>
                  <a:schemeClr val="bg1"/>
                </a:solidFill>
              </a:rPr>
              <a:t>size reduction </a:t>
            </a:r>
            <a:r>
              <a:rPr lang="en-GB" dirty="0"/>
              <a:t>in requested assets</a:t>
            </a:r>
            <a:endParaRPr lang="en-GB" sz="2800" dirty="0"/>
          </a:p>
          <a:p>
            <a:pPr lvl="1"/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Bundling and Minification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48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GB" b="1" dirty="0" err="1">
                <a:solidFill>
                  <a:schemeClr val="bg1"/>
                </a:solidFill>
              </a:rPr>
              <a:t>bundleconfig.json</a:t>
            </a:r>
            <a:r>
              <a:rPr lang="en-GB" dirty="0"/>
              <a:t> defines the options for each bundle</a:t>
            </a:r>
          </a:p>
          <a:p>
            <a:pPr>
              <a:buClr>
                <a:schemeClr val="tx1"/>
              </a:buClr>
            </a:pPr>
            <a:r>
              <a:rPr lang="en-GB" dirty="0"/>
              <a:t>Configuration options</a:t>
            </a:r>
          </a:p>
          <a:p>
            <a:pPr lvl="1">
              <a:buClr>
                <a:schemeClr val="tx1"/>
              </a:buClr>
            </a:pPr>
            <a:r>
              <a:rPr lang="en-GB" dirty="0" err="1"/>
              <a:t>outputFileName</a:t>
            </a:r>
            <a:endParaRPr lang="en-GB" dirty="0"/>
          </a:p>
          <a:p>
            <a:pPr lvl="1">
              <a:buClr>
                <a:schemeClr val="tx1"/>
              </a:buClr>
            </a:pPr>
            <a:r>
              <a:rPr lang="en-GB" dirty="0" err="1"/>
              <a:t>inputFiles</a:t>
            </a:r>
            <a:endParaRPr lang="en-GB" dirty="0"/>
          </a:p>
          <a:p>
            <a:pPr lvl="1">
              <a:buClr>
                <a:schemeClr val="tx1"/>
              </a:buClr>
            </a:pPr>
            <a:r>
              <a:rPr lang="en-GB" dirty="0"/>
              <a:t>minify</a:t>
            </a:r>
          </a:p>
          <a:p>
            <a:pPr lvl="1">
              <a:buClr>
                <a:schemeClr val="tx1"/>
              </a:buClr>
            </a:pPr>
            <a:r>
              <a:rPr lang="en-GB" dirty="0" err="1"/>
              <a:t>includeInProject</a:t>
            </a:r>
            <a:endParaRPr lang="en-GB" dirty="0"/>
          </a:p>
          <a:p>
            <a:pPr lvl="1">
              <a:buClr>
                <a:schemeClr val="tx1"/>
              </a:buClr>
            </a:pPr>
            <a:r>
              <a:rPr lang="en-GB" dirty="0" err="1"/>
              <a:t>sourceMap</a:t>
            </a:r>
            <a:endParaRPr lang="en-GB" dirty="0"/>
          </a:p>
          <a:p>
            <a:pPr lvl="2">
              <a:buClr>
                <a:schemeClr val="tx1"/>
              </a:buClr>
            </a:pPr>
            <a:r>
              <a:rPr lang="en-GB" dirty="0" err="1"/>
              <a:t>sourceMapRootPath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Bundling and Minification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94AEC-BF8B-45A5-882D-EA9AF9A6BC22}"/>
              </a:ext>
            </a:extLst>
          </p:cNvPr>
          <p:cNvSpPr txBox="1"/>
          <p:nvPr/>
        </p:nvSpPr>
        <p:spPr>
          <a:xfrm>
            <a:off x="5318620" y="1809728"/>
            <a:ext cx="6161371" cy="489631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1600" b="1" dirty="0">
                <a:latin typeface="Consolas" panose="020B0609020204030204" pitchFamily="49" charset="0"/>
              </a:rPr>
              <a:t>[</a:t>
            </a:r>
          </a:p>
          <a:p>
            <a:r>
              <a:rPr lang="en-GB" sz="1600" b="1" dirty="0">
                <a:latin typeface="Consolas" panose="020B0609020204030204" pitchFamily="49" charset="0"/>
              </a:rPr>
              <a:t>  {</a:t>
            </a:r>
          </a:p>
          <a:p>
            <a:r>
              <a:rPr lang="en-GB" sz="1600" b="1" dirty="0">
                <a:latin typeface="Consolas" panose="020B0609020204030204" pitchFamily="49" charset="0"/>
              </a:rPr>
              <a:t>    "</a:t>
            </a:r>
            <a:r>
              <a:rPr lang="en-GB" sz="1600" b="1" dirty="0" err="1">
                <a:latin typeface="Consolas" panose="020B0609020204030204" pitchFamily="49" charset="0"/>
              </a:rPr>
              <a:t>outputFileName</a:t>
            </a:r>
            <a:r>
              <a:rPr lang="en-GB" sz="1600" b="1" dirty="0">
                <a:latin typeface="Consolas" panose="020B0609020204030204" pitchFamily="49" charset="0"/>
              </a:rPr>
              <a:t>": "</a:t>
            </a:r>
            <a:r>
              <a:rPr lang="en-GB" sz="1600" b="1" dirty="0" err="1">
                <a:latin typeface="Consolas" panose="020B0609020204030204" pitchFamily="49" charset="0"/>
              </a:rPr>
              <a:t>wwwroot</a:t>
            </a:r>
            <a:r>
              <a:rPr lang="en-GB" sz="1600" b="1" dirty="0">
                <a:latin typeface="Consolas" panose="020B0609020204030204" pitchFamily="49" charset="0"/>
              </a:rPr>
              <a:t>/</a:t>
            </a:r>
            <a:r>
              <a:rPr lang="en-GB" sz="1600" b="1" dirty="0" err="1">
                <a:latin typeface="Consolas" panose="020B0609020204030204" pitchFamily="49" charset="0"/>
              </a:rPr>
              <a:t>css</a:t>
            </a:r>
            <a:r>
              <a:rPr lang="en-GB" sz="1600" b="1" dirty="0">
                <a:latin typeface="Consolas" panose="020B0609020204030204" pitchFamily="49" charset="0"/>
              </a:rPr>
              <a:t>/site.min.css",</a:t>
            </a:r>
          </a:p>
          <a:p>
            <a:r>
              <a:rPr lang="en-GB" sz="1600" b="1" dirty="0">
                <a:latin typeface="Consolas" panose="020B0609020204030204" pitchFamily="49" charset="0"/>
              </a:rPr>
              <a:t>    "</a:t>
            </a:r>
            <a:r>
              <a:rPr lang="en-GB" sz="1600" b="1" dirty="0" err="1">
                <a:latin typeface="Consolas" panose="020B0609020204030204" pitchFamily="49" charset="0"/>
              </a:rPr>
              <a:t>inputFiles</a:t>
            </a:r>
            <a:r>
              <a:rPr lang="en-GB" sz="1600" b="1" dirty="0">
                <a:latin typeface="Consolas" panose="020B0609020204030204" pitchFamily="49" charset="0"/>
              </a:rPr>
              <a:t>": [</a:t>
            </a:r>
          </a:p>
          <a:p>
            <a:r>
              <a:rPr lang="en-GB" sz="1600" b="1" dirty="0">
                <a:latin typeface="Consolas" panose="020B0609020204030204" pitchFamily="49" charset="0"/>
              </a:rPr>
              <a:t>      "</a:t>
            </a:r>
            <a:r>
              <a:rPr lang="en-GB" sz="1600" b="1" dirty="0" err="1">
                <a:latin typeface="Consolas" panose="020B0609020204030204" pitchFamily="49" charset="0"/>
              </a:rPr>
              <a:t>wwwroot</a:t>
            </a:r>
            <a:r>
              <a:rPr lang="en-GB" sz="1600" b="1" dirty="0">
                <a:latin typeface="Consolas" panose="020B0609020204030204" pitchFamily="49" charset="0"/>
              </a:rPr>
              <a:t>/</a:t>
            </a:r>
            <a:r>
              <a:rPr lang="en-GB" sz="1600" b="1" dirty="0" err="1">
                <a:latin typeface="Consolas" panose="020B0609020204030204" pitchFamily="49" charset="0"/>
              </a:rPr>
              <a:t>css</a:t>
            </a:r>
            <a:r>
              <a:rPr lang="en-GB" sz="1600" b="1" dirty="0">
                <a:latin typeface="Consolas" panose="020B0609020204030204" pitchFamily="49" charset="0"/>
              </a:rPr>
              <a:t>/site.css"</a:t>
            </a:r>
          </a:p>
          <a:p>
            <a:r>
              <a:rPr lang="en-GB" sz="1600" b="1" dirty="0">
                <a:latin typeface="Consolas" panose="020B0609020204030204" pitchFamily="49" charset="0"/>
              </a:rPr>
              <a:t>    ]</a:t>
            </a:r>
          </a:p>
          <a:p>
            <a:r>
              <a:rPr lang="en-GB" sz="1600" b="1" dirty="0">
                <a:latin typeface="Consolas" panose="020B0609020204030204" pitchFamily="49" charset="0"/>
              </a:rPr>
              <a:t>  },</a:t>
            </a:r>
          </a:p>
          <a:p>
            <a:r>
              <a:rPr lang="en-GB" sz="1600" b="1" dirty="0">
                <a:latin typeface="Consolas" panose="020B0609020204030204" pitchFamily="49" charset="0"/>
              </a:rPr>
              <a:t>  {</a:t>
            </a:r>
          </a:p>
          <a:p>
            <a:r>
              <a:rPr lang="en-GB" sz="1600" b="1" dirty="0">
                <a:latin typeface="Consolas" panose="020B0609020204030204" pitchFamily="49" charset="0"/>
              </a:rPr>
              <a:t>    "</a:t>
            </a:r>
            <a:r>
              <a:rPr lang="en-GB" sz="1600" b="1" dirty="0" err="1">
                <a:latin typeface="Consolas" panose="020B0609020204030204" pitchFamily="49" charset="0"/>
              </a:rPr>
              <a:t>outputFileName</a:t>
            </a:r>
            <a:r>
              <a:rPr lang="en-GB" sz="1600" b="1" dirty="0">
                <a:latin typeface="Consolas" panose="020B0609020204030204" pitchFamily="49" charset="0"/>
              </a:rPr>
              <a:t>": "</a:t>
            </a:r>
            <a:r>
              <a:rPr lang="en-GB" sz="1600" b="1" dirty="0" err="1">
                <a:latin typeface="Consolas" panose="020B0609020204030204" pitchFamily="49" charset="0"/>
              </a:rPr>
              <a:t>wwwroot</a:t>
            </a:r>
            <a:r>
              <a:rPr lang="en-GB" sz="1600" b="1" dirty="0">
                <a:latin typeface="Consolas" panose="020B0609020204030204" pitchFamily="49" charset="0"/>
              </a:rPr>
              <a:t>/</a:t>
            </a:r>
            <a:r>
              <a:rPr lang="en-GB" sz="1600" b="1" dirty="0" err="1">
                <a:latin typeface="Consolas" panose="020B0609020204030204" pitchFamily="49" charset="0"/>
              </a:rPr>
              <a:t>js</a:t>
            </a:r>
            <a:r>
              <a:rPr lang="en-GB" sz="1600" b="1" dirty="0">
                <a:latin typeface="Consolas" panose="020B0609020204030204" pitchFamily="49" charset="0"/>
              </a:rPr>
              <a:t>/site.min.js",</a:t>
            </a:r>
          </a:p>
          <a:p>
            <a:r>
              <a:rPr lang="en-GB" sz="1600" b="1" dirty="0">
                <a:latin typeface="Consolas" panose="020B0609020204030204" pitchFamily="49" charset="0"/>
              </a:rPr>
              <a:t>    "</a:t>
            </a:r>
            <a:r>
              <a:rPr lang="en-GB" sz="1600" b="1" dirty="0" err="1">
                <a:latin typeface="Consolas" panose="020B0609020204030204" pitchFamily="49" charset="0"/>
              </a:rPr>
              <a:t>inputFiles</a:t>
            </a:r>
            <a:r>
              <a:rPr lang="en-GB" sz="1600" b="1" dirty="0">
                <a:latin typeface="Consolas" panose="020B0609020204030204" pitchFamily="49" charset="0"/>
              </a:rPr>
              <a:t>": [</a:t>
            </a:r>
          </a:p>
          <a:p>
            <a:r>
              <a:rPr lang="en-GB" sz="1600" b="1" dirty="0">
                <a:latin typeface="Consolas" panose="020B0609020204030204" pitchFamily="49" charset="0"/>
              </a:rPr>
              <a:t>      "</a:t>
            </a:r>
            <a:r>
              <a:rPr lang="en-GB" sz="1600" b="1" dirty="0" err="1">
                <a:latin typeface="Consolas" panose="020B0609020204030204" pitchFamily="49" charset="0"/>
              </a:rPr>
              <a:t>wwwroot</a:t>
            </a:r>
            <a:r>
              <a:rPr lang="en-GB" sz="1600" b="1" dirty="0">
                <a:latin typeface="Consolas" panose="020B0609020204030204" pitchFamily="49" charset="0"/>
              </a:rPr>
              <a:t>/</a:t>
            </a:r>
            <a:r>
              <a:rPr lang="en-GB" sz="1600" b="1" dirty="0" err="1">
                <a:latin typeface="Consolas" panose="020B0609020204030204" pitchFamily="49" charset="0"/>
              </a:rPr>
              <a:t>js</a:t>
            </a:r>
            <a:r>
              <a:rPr lang="en-GB" sz="1600" b="1" dirty="0">
                <a:latin typeface="Consolas" panose="020B0609020204030204" pitchFamily="49" charset="0"/>
              </a:rPr>
              <a:t>/site.js"</a:t>
            </a:r>
          </a:p>
          <a:p>
            <a:r>
              <a:rPr lang="en-GB" sz="1600" b="1" dirty="0">
                <a:latin typeface="Consolas" panose="020B0609020204030204" pitchFamily="49" charset="0"/>
              </a:rPr>
              <a:t>    ],</a:t>
            </a:r>
          </a:p>
          <a:p>
            <a:r>
              <a:rPr lang="en-GB" sz="1600" b="1" dirty="0">
                <a:latin typeface="Consolas" panose="020B0609020204030204" pitchFamily="49" charset="0"/>
              </a:rPr>
              <a:t>    "minify": {</a:t>
            </a:r>
          </a:p>
          <a:p>
            <a:r>
              <a:rPr lang="en-GB" sz="1600" b="1" dirty="0">
                <a:latin typeface="Consolas" panose="020B0609020204030204" pitchFamily="49" charset="0"/>
              </a:rPr>
              <a:t>      "enabled": true,</a:t>
            </a:r>
          </a:p>
          <a:p>
            <a:r>
              <a:rPr lang="en-GB" sz="1600" b="1" dirty="0">
                <a:latin typeface="Consolas" panose="020B0609020204030204" pitchFamily="49" charset="0"/>
              </a:rPr>
              <a:t>      "</a:t>
            </a:r>
            <a:r>
              <a:rPr lang="en-GB" sz="1600" b="1" dirty="0" err="1">
                <a:latin typeface="Consolas" panose="020B0609020204030204" pitchFamily="49" charset="0"/>
              </a:rPr>
              <a:t>renameLocals</a:t>
            </a:r>
            <a:r>
              <a:rPr lang="en-GB" sz="1600" b="1" dirty="0">
                <a:latin typeface="Consolas" panose="020B0609020204030204" pitchFamily="49" charset="0"/>
              </a:rPr>
              <a:t>": true</a:t>
            </a:r>
          </a:p>
          <a:p>
            <a:r>
              <a:rPr lang="en-GB" sz="1600" b="1" dirty="0">
                <a:latin typeface="Consolas" panose="020B0609020204030204" pitchFamily="49" charset="0"/>
              </a:rPr>
              <a:t>    },</a:t>
            </a:r>
          </a:p>
          <a:p>
            <a:r>
              <a:rPr lang="en-GB" sz="1600" b="1" dirty="0">
                <a:latin typeface="Consolas" panose="020B0609020204030204" pitchFamily="49" charset="0"/>
              </a:rPr>
              <a:t>    "</a:t>
            </a:r>
            <a:r>
              <a:rPr lang="en-GB" sz="1600" b="1" dirty="0" err="1">
                <a:latin typeface="Consolas" panose="020B0609020204030204" pitchFamily="49" charset="0"/>
              </a:rPr>
              <a:t>sourceMap</a:t>
            </a:r>
            <a:r>
              <a:rPr lang="en-GB" sz="1600" b="1" dirty="0">
                <a:latin typeface="Consolas" panose="020B0609020204030204" pitchFamily="49" charset="0"/>
              </a:rPr>
              <a:t>": false</a:t>
            </a:r>
          </a:p>
          <a:p>
            <a:r>
              <a:rPr lang="en-GB" sz="1600" b="1" dirty="0">
                <a:latin typeface="Consolas" panose="020B0609020204030204" pitchFamily="49" charset="0"/>
              </a:rPr>
              <a:t>  }</a:t>
            </a:r>
          </a:p>
          <a:p>
            <a:r>
              <a:rPr lang="en-GB" sz="1600" b="1" dirty="0"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98742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LibMan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Using LibMan with ASP.NET Core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344" y="1499177"/>
            <a:ext cx="2656773" cy="232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</a:rPr>
              <a:t>Library Manager </a:t>
            </a:r>
            <a:r>
              <a:rPr lang="en-GB" dirty="0"/>
              <a:t>(LibMan) is a lightweight, client-side library     acquisition tool</a:t>
            </a:r>
          </a:p>
          <a:p>
            <a:pPr lvl="1">
              <a:buClr>
                <a:schemeClr val="tx1"/>
              </a:buClr>
            </a:pPr>
            <a:r>
              <a:rPr lang="en-GB" dirty="0"/>
              <a:t>Can be integrated in builds</a:t>
            </a:r>
          </a:p>
          <a:p>
            <a:r>
              <a:rPr lang="en-GB" dirty="0"/>
              <a:t>Only the library files you </a:t>
            </a:r>
            <a:r>
              <a:rPr lang="en-GB" b="1" dirty="0">
                <a:solidFill>
                  <a:schemeClr val="bg1"/>
                </a:solidFill>
              </a:rPr>
              <a:t>need</a:t>
            </a:r>
            <a:r>
              <a:rPr lang="en-GB" dirty="0"/>
              <a:t> are downloaded</a:t>
            </a:r>
          </a:p>
          <a:p>
            <a:r>
              <a:rPr lang="en-GB" dirty="0"/>
              <a:t>Additional tooling isn't necessary</a:t>
            </a:r>
          </a:p>
          <a:p>
            <a:r>
              <a:rPr lang="en-GB" dirty="0"/>
              <a:t>Files can be placed in a </a:t>
            </a:r>
            <a:r>
              <a:rPr lang="en-GB" b="1" dirty="0">
                <a:solidFill>
                  <a:schemeClr val="bg1"/>
                </a:solidFill>
              </a:rPr>
              <a:t>specific location</a:t>
            </a:r>
            <a:r>
              <a:rPr lang="en-GB" dirty="0"/>
              <a:t> without resorting to    build tasks or manual file copying</a:t>
            </a:r>
          </a:p>
          <a:p>
            <a:r>
              <a:rPr lang="en-US" dirty="0"/>
              <a:t>LibMan isn't a package management system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LibMan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01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Add library files</a:t>
            </a:r>
          </a:p>
          <a:p>
            <a:pPr lvl="1"/>
            <a:r>
              <a:rPr lang="en-GB" dirty="0"/>
              <a:t>From </a:t>
            </a:r>
            <a:r>
              <a:rPr lang="en-GB" b="1" dirty="0">
                <a:solidFill>
                  <a:schemeClr val="bg1"/>
                </a:solidFill>
              </a:rPr>
              <a:t>Add Client-Side Library</a:t>
            </a:r>
          </a:p>
          <a:p>
            <a:pPr lvl="1">
              <a:buClr>
                <a:srgbClr val="234465"/>
              </a:buClr>
            </a:pPr>
            <a:r>
              <a:rPr lang="en-GB" b="1" dirty="0">
                <a:solidFill>
                  <a:schemeClr val="bg1"/>
                </a:solidFill>
              </a:rPr>
              <a:t>Manually</a:t>
            </a:r>
            <a:r>
              <a:rPr lang="en-GB" dirty="0"/>
              <a:t> in </a:t>
            </a:r>
            <a:r>
              <a:rPr lang="en-GB" b="1" dirty="0" err="1">
                <a:solidFill>
                  <a:schemeClr val="bg1"/>
                </a:solidFill>
              </a:rPr>
              <a:t>libman.json</a:t>
            </a:r>
            <a:endParaRPr lang="en-GB" b="1" dirty="0">
              <a:solidFill>
                <a:schemeClr val="bg1"/>
              </a:solidFill>
            </a:endParaRPr>
          </a:p>
          <a:p>
            <a:r>
              <a:rPr lang="en-GB" dirty="0"/>
              <a:t>Restore library files</a:t>
            </a:r>
          </a:p>
          <a:p>
            <a:pPr lvl="1"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</a:rPr>
              <a:t>libman.json</a:t>
            </a:r>
          </a:p>
          <a:p>
            <a:pPr lvl="1"/>
            <a:r>
              <a:rPr lang="en-GB" dirty="0"/>
              <a:t>During </a:t>
            </a:r>
            <a:r>
              <a:rPr lang="en-GB" b="1" dirty="0">
                <a:solidFill>
                  <a:schemeClr val="bg1"/>
                </a:solidFill>
              </a:rPr>
              <a:t>build</a:t>
            </a:r>
          </a:p>
          <a:p>
            <a:pPr lvl="1">
              <a:buClr>
                <a:srgbClr val="234465"/>
              </a:buClr>
            </a:pPr>
            <a:r>
              <a:rPr lang="en-GB" b="1" dirty="0">
                <a:solidFill>
                  <a:schemeClr val="bg1"/>
                </a:solidFill>
              </a:rPr>
              <a:t>Manually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LibMan with ASP.NET Core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7CFA7C-4687-4F7C-9AC8-AA0389B67753}"/>
              </a:ext>
            </a:extLst>
          </p:cNvPr>
          <p:cNvSpPr txBox="1"/>
          <p:nvPr/>
        </p:nvSpPr>
        <p:spPr>
          <a:xfrm>
            <a:off x="6307465" y="1221156"/>
            <a:ext cx="5411955" cy="538875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1600" b="1" dirty="0">
                <a:latin typeface="Consolas" panose="020B0609020204030204" pitchFamily="49" charset="0"/>
              </a:rPr>
              <a:t>{</a:t>
            </a:r>
          </a:p>
          <a:p>
            <a:r>
              <a:rPr lang="en-GB" sz="1600" b="1" dirty="0">
                <a:latin typeface="Consolas" panose="020B0609020204030204" pitchFamily="49" charset="0"/>
              </a:rPr>
              <a:t>  "version": "1.0",</a:t>
            </a:r>
          </a:p>
          <a:p>
            <a:r>
              <a:rPr lang="en-GB" sz="1600" b="1" dirty="0">
                <a:latin typeface="Consolas" panose="020B0609020204030204" pitchFamily="49" charset="0"/>
              </a:rPr>
              <a:t>  "</a:t>
            </a:r>
            <a:r>
              <a:rPr lang="en-GB" sz="1600" b="1" dirty="0" err="1">
                <a:latin typeface="Consolas" panose="020B0609020204030204" pitchFamily="49" charset="0"/>
              </a:rPr>
              <a:t>defaultProvider</a:t>
            </a:r>
            <a:r>
              <a:rPr lang="en-GB" sz="1600" b="1" dirty="0">
                <a:latin typeface="Consolas" panose="020B0609020204030204" pitchFamily="49" charset="0"/>
              </a:rPr>
              <a:t>": "</a:t>
            </a:r>
            <a:r>
              <a:rPr lang="en-GB" sz="1600" b="1" dirty="0" err="1">
                <a:latin typeface="Consolas" panose="020B0609020204030204" pitchFamily="49" charset="0"/>
              </a:rPr>
              <a:t>unpkg</a:t>
            </a:r>
            <a:r>
              <a:rPr lang="en-GB" sz="1600" b="1" dirty="0">
                <a:latin typeface="Consolas" panose="020B0609020204030204" pitchFamily="49" charset="0"/>
              </a:rPr>
              <a:t>",</a:t>
            </a:r>
          </a:p>
          <a:p>
            <a:r>
              <a:rPr lang="en-GB" sz="1600" b="1" dirty="0">
                <a:latin typeface="Consolas" panose="020B0609020204030204" pitchFamily="49" charset="0"/>
              </a:rPr>
              <a:t>  "libraries": [</a:t>
            </a:r>
          </a:p>
          <a:p>
            <a:r>
              <a:rPr lang="en-GB" sz="1600" b="1" dirty="0">
                <a:latin typeface="Consolas" panose="020B0609020204030204" pitchFamily="49" charset="0"/>
              </a:rPr>
              <a:t>    {</a:t>
            </a:r>
          </a:p>
          <a:p>
            <a:r>
              <a:rPr lang="en-GB" sz="1600" b="1" dirty="0">
                <a:latin typeface="Consolas" panose="020B0609020204030204" pitchFamily="49" charset="0"/>
              </a:rPr>
              <a:t>      "library": "bootstrap@4.3.1",</a:t>
            </a:r>
          </a:p>
          <a:p>
            <a:r>
              <a:rPr lang="en-GB" sz="1600" b="1" dirty="0">
                <a:latin typeface="Consolas" panose="020B0609020204030204" pitchFamily="49" charset="0"/>
              </a:rPr>
              <a:t>      "destination": "</a:t>
            </a:r>
            <a:r>
              <a:rPr lang="en-GB" sz="1600" b="1" dirty="0" err="1">
                <a:latin typeface="Consolas" panose="020B0609020204030204" pitchFamily="49" charset="0"/>
              </a:rPr>
              <a:t>wwwroot</a:t>
            </a:r>
            <a:r>
              <a:rPr lang="en-GB" sz="1600" b="1" dirty="0">
                <a:latin typeface="Consolas" panose="020B0609020204030204" pitchFamily="49" charset="0"/>
              </a:rPr>
              <a:t>/lib/bootstrap/",</a:t>
            </a:r>
          </a:p>
          <a:p>
            <a:r>
              <a:rPr lang="en-GB" sz="1600" b="1" dirty="0">
                <a:latin typeface="Consolas" panose="020B0609020204030204" pitchFamily="49" charset="0"/>
              </a:rPr>
              <a:t>      "files": [</a:t>
            </a:r>
          </a:p>
          <a:p>
            <a:r>
              <a:rPr lang="en-GB" sz="1600" b="1" dirty="0">
                <a:latin typeface="Consolas" panose="020B0609020204030204" pitchFamily="49" charset="0"/>
              </a:rPr>
              <a:t>        "</a:t>
            </a:r>
            <a:r>
              <a:rPr lang="en-GB" sz="1600" b="1" dirty="0" err="1">
                <a:latin typeface="Consolas" panose="020B0609020204030204" pitchFamily="49" charset="0"/>
              </a:rPr>
              <a:t>dist</a:t>
            </a:r>
            <a:r>
              <a:rPr lang="en-GB" sz="1600" b="1" dirty="0">
                <a:latin typeface="Consolas" panose="020B0609020204030204" pitchFamily="49" charset="0"/>
              </a:rPr>
              <a:t>/</a:t>
            </a:r>
            <a:r>
              <a:rPr lang="en-GB" sz="1600" b="1" dirty="0" err="1">
                <a:latin typeface="Consolas" panose="020B0609020204030204" pitchFamily="49" charset="0"/>
              </a:rPr>
              <a:t>css</a:t>
            </a:r>
            <a:r>
              <a:rPr lang="en-GB" sz="1600" b="1" dirty="0">
                <a:latin typeface="Consolas" panose="020B0609020204030204" pitchFamily="49" charset="0"/>
              </a:rPr>
              <a:t>/bootstrap.min.css",</a:t>
            </a:r>
          </a:p>
          <a:p>
            <a:r>
              <a:rPr lang="en-GB" sz="1600" b="1" dirty="0">
                <a:latin typeface="Consolas" panose="020B0609020204030204" pitchFamily="49" charset="0"/>
              </a:rPr>
              <a:t>        "</a:t>
            </a:r>
            <a:r>
              <a:rPr lang="en-GB" sz="1600" b="1" dirty="0" err="1">
                <a:latin typeface="Consolas" panose="020B0609020204030204" pitchFamily="49" charset="0"/>
              </a:rPr>
              <a:t>dist</a:t>
            </a:r>
            <a:r>
              <a:rPr lang="en-GB" sz="1600" b="1" dirty="0">
                <a:latin typeface="Consolas" panose="020B0609020204030204" pitchFamily="49" charset="0"/>
              </a:rPr>
              <a:t>/</a:t>
            </a:r>
            <a:r>
              <a:rPr lang="en-GB" sz="1600" b="1" dirty="0" err="1">
                <a:latin typeface="Consolas" panose="020B0609020204030204" pitchFamily="49" charset="0"/>
              </a:rPr>
              <a:t>js</a:t>
            </a:r>
            <a:r>
              <a:rPr lang="en-GB" sz="1600" b="1" dirty="0">
                <a:latin typeface="Consolas" panose="020B0609020204030204" pitchFamily="49" charset="0"/>
              </a:rPr>
              <a:t>/bootstrap.min.js"</a:t>
            </a:r>
          </a:p>
          <a:p>
            <a:r>
              <a:rPr lang="en-GB" sz="1600" b="1" dirty="0">
                <a:latin typeface="Consolas" panose="020B0609020204030204" pitchFamily="49" charset="0"/>
              </a:rPr>
              <a:t>      ]</a:t>
            </a:r>
          </a:p>
          <a:p>
            <a:r>
              <a:rPr lang="en-GB" sz="1600" b="1" dirty="0">
                <a:latin typeface="Consolas" panose="020B0609020204030204" pitchFamily="49" charset="0"/>
              </a:rPr>
              <a:t>    },</a:t>
            </a:r>
          </a:p>
          <a:p>
            <a:r>
              <a:rPr lang="en-GB" sz="1600" b="1" dirty="0">
                <a:latin typeface="Consolas" panose="020B0609020204030204" pitchFamily="49" charset="0"/>
              </a:rPr>
              <a:t>    {</a:t>
            </a:r>
          </a:p>
          <a:p>
            <a:r>
              <a:rPr lang="en-GB" sz="1600" b="1" dirty="0">
                <a:latin typeface="Consolas" panose="020B0609020204030204" pitchFamily="49" charset="0"/>
              </a:rPr>
              <a:t>      "library": "jquery@3.4.1",</a:t>
            </a:r>
          </a:p>
          <a:p>
            <a:r>
              <a:rPr lang="en-GB" sz="1600" b="1" dirty="0">
                <a:latin typeface="Consolas" panose="020B0609020204030204" pitchFamily="49" charset="0"/>
              </a:rPr>
              <a:t>      "destination": "</a:t>
            </a:r>
            <a:r>
              <a:rPr lang="en-GB" sz="1600" b="1" dirty="0" err="1">
                <a:latin typeface="Consolas" panose="020B0609020204030204" pitchFamily="49" charset="0"/>
              </a:rPr>
              <a:t>wwwroot</a:t>
            </a:r>
            <a:r>
              <a:rPr lang="en-GB" sz="1600" b="1" dirty="0">
                <a:latin typeface="Consolas" panose="020B0609020204030204" pitchFamily="49" charset="0"/>
              </a:rPr>
              <a:t>/lib/</a:t>
            </a:r>
            <a:r>
              <a:rPr lang="en-GB" sz="1600" b="1" dirty="0" err="1">
                <a:latin typeface="Consolas" panose="020B0609020204030204" pitchFamily="49" charset="0"/>
              </a:rPr>
              <a:t>jquery</a:t>
            </a:r>
            <a:r>
              <a:rPr lang="en-GB" sz="1600" b="1" dirty="0">
                <a:latin typeface="Consolas" panose="020B0609020204030204" pitchFamily="49" charset="0"/>
              </a:rPr>
              <a:t>/",</a:t>
            </a:r>
          </a:p>
          <a:p>
            <a:r>
              <a:rPr lang="en-GB" sz="1600" b="1" dirty="0">
                <a:latin typeface="Consolas" panose="020B0609020204030204" pitchFamily="49" charset="0"/>
              </a:rPr>
              <a:t>      "files": [</a:t>
            </a:r>
          </a:p>
          <a:p>
            <a:r>
              <a:rPr lang="en-GB" sz="1600" b="1" dirty="0">
                <a:latin typeface="Consolas" panose="020B0609020204030204" pitchFamily="49" charset="0"/>
              </a:rPr>
              <a:t>        "</a:t>
            </a:r>
            <a:r>
              <a:rPr lang="en-GB" sz="1600" b="1" dirty="0" err="1">
                <a:latin typeface="Consolas" panose="020B0609020204030204" pitchFamily="49" charset="0"/>
              </a:rPr>
              <a:t>dist</a:t>
            </a:r>
            <a:r>
              <a:rPr lang="en-GB" sz="1600" b="1" dirty="0">
                <a:latin typeface="Consolas" panose="020B0609020204030204" pitchFamily="49" charset="0"/>
              </a:rPr>
              <a:t>/jquery.min.js"</a:t>
            </a:r>
          </a:p>
          <a:p>
            <a:r>
              <a:rPr lang="en-GB" sz="1600" b="1" dirty="0">
                <a:latin typeface="Consolas" panose="020B0609020204030204" pitchFamily="49" charset="0"/>
              </a:rPr>
              <a:t>      ]</a:t>
            </a:r>
          </a:p>
          <a:p>
            <a:r>
              <a:rPr lang="en-GB" sz="1600" b="1" dirty="0">
                <a:latin typeface="Consolas" panose="020B0609020204030204" pitchFamily="49" charset="0"/>
              </a:rPr>
              <a:t>    }</a:t>
            </a:r>
          </a:p>
          <a:p>
            <a:r>
              <a:rPr lang="en-GB" sz="1600" b="1" dirty="0">
                <a:latin typeface="Consolas" panose="020B0609020204030204" pitchFamily="49" charset="0"/>
              </a:rPr>
              <a:t>  ]</a:t>
            </a:r>
          </a:p>
          <a:p>
            <a:r>
              <a:rPr lang="en-GB" sz="16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9921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LibMan with ASP.NET Core 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Delete library files</a:t>
            </a:r>
          </a:p>
          <a:p>
            <a:pPr lvl="1">
              <a:buClr>
                <a:srgbClr val="234465"/>
              </a:buClr>
            </a:pPr>
            <a:r>
              <a:rPr lang="en-GB" b="1" dirty="0">
                <a:solidFill>
                  <a:schemeClr val="bg1"/>
                </a:solidFill>
              </a:rPr>
              <a:t>clean</a:t>
            </a:r>
            <a:r>
              <a:rPr lang="en-GB" dirty="0"/>
              <a:t> operation</a:t>
            </a:r>
          </a:p>
          <a:p>
            <a:pPr lvl="1">
              <a:buClr>
                <a:srgbClr val="234465"/>
              </a:buClr>
            </a:pPr>
            <a:r>
              <a:rPr lang="en-GB" b="1" dirty="0">
                <a:solidFill>
                  <a:schemeClr val="bg1"/>
                </a:solidFill>
              </a:rPr>
              <a:t>libman.json</a:t>
            </a:r>
            <a:r>
              <a:rPr lang="en-GB" dirty="0"/>
              <a:t> -&gt; </a:t>
            </a:r>
            <a:r>
              <a:rPr lang="en-GB" b="1" dirty="0">
                <a:solidFill>
                  <a:schemeClr val="bg1"/>
                </a:solidFill>
              </a:rPr>
              <a:t>Clean Client-Side Libraries</a:t>
            </a:r>
            <a:r>
              <a:rPr lang="en-GB" dirty="0"/>
              <a:t> </a:t>
            </a:r>
          </a:p>
          <a:p>
            <a:r>
              <a:rPr lang="en-GB" dirty="0"/>
              <a:t>Uninstall library files</a:t>
            </a:r>
          </a:p>
          <a:p>
            <a:pPr lvl="1">
              <a:buClr>
                <a:srgbClr val="234465"/>
              </a:buClr>
            </a:pPr>
            <a:r>
              <a:rPr lang="en-GB" b="1" dirty="0">
                <a:solidFill>
                  <a:schemeClr val="bg1"/>
                </a:solidFill>
              </a:rPr>
              <a:t>libman.json</a:t>
            </a:r>
            <a:r>
              <a:rPr lang="en-GB" dirty="0"/>
              <a:t> -&gt; </a:t>
            </a:r>
            <a:r>
              <a:rPr lang="en-GB" b="1" dirty="0">
                <a:solidFill>
                  <a:schemeClr val="bg1"/>
                </a:solidFill>
              </a:rPr>
              <a:t>libraries</a:t>
            </a:r>
            <a:r>
              <a:rPr lang="en-GB" dirty="0"/>
              <a:t> -&gt; </a:t>
            </a:r>
            <a:r>
              <a:rPr lang="en-GB" b="1" dirty="0">
                <a:solidFill>
                  <a:schemeClr val="bg1"/>
                </a:solidFill>
              </a:rPr>
              <a:t>Uninstall…</a:t>
            </a:r>
          </a:p>
          <a:p>
            <a:pPr lvl="1">
              <a:buClr>
                <a:srgbClr val="234465"/>
              </a:buClr>
            </a:pPr>
            <a:r>
              <a:rPr lang="en-GB" b="1" dirty="0">
                <a:solidFill>
                  <a:schemeClr val="bg1"/>
                </a:solidFill>
              </a:rPr>
              <a:t>Manually</a:t>
            </a:r>
            <a:endParaRPr lang="en-GB" dirty="0"/>
          </a:p>
          <a:p>
            <a:r>
              <a:rPr lang="en-GB" dirty="0"/>
              <a:t>Update library files</a:t>
            </a:r>
          </a:p>
          <a:p>
            <a:pPr lvl="1">
              <a:buClr>
                <a:srgbClr val="234465"/>
              </a:buClr>
            </a:pPr>
            <a:r>
              <a:rPr lang="en-GB" b="1" dirty="0">
                <a:solidFill>
                  <a:schemeClr val="bg1"/>
                </a:solidFill>
              </a:rPr>
              <a:t>libman.json</a:t>
            </a:r>
            <a:r>
              <a:rPr lang="en-GB" dirty="0"/>
              <a:t> -&gt; </a:t>
            </a:r>
            <a:r>
              <a:rPr lang="en-GB" b="1" dirty="0">
                <a:solidFill>
                  <a:schemeClr val="bg1"/>
                </a:solidFill>
              </a:rPr>
              <a:t>libraries</a:t>
            </a:r>
            <a:r>
              <a:rPr lang="en-GB" dirty="0"/>
              <a:t> -&gt; </a:t>
            </a:r>
            <a:r>
              <a:rPr lang="en-GB" b="1" dirty="0">
                <a:solidFill>
                  <a:schemeClr val="bg1"/>
                </a:solidFill>
              </a:rPr>
              <a:t>Check for updates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61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363" y="1655763"/>
            <a:ext cx="7583187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77411" y="1293737"/>
            <a:ext cx="8635244" cy="5301720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981899" y="3303461"/>
            <a:ext cx="2883428" cy="3120594"/>
          </a:xfrm>
          <a:prstGeom prst="rect">
            <a:avLst/>
          </a:prstGeom>
        </p:spPr>
      </p:pic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4590A806-0A84-4D36-BED0-A1686C4CE8EA}"/>
              </a:ext>
            </a:extLst>
          </p:cNvPr>
          <p:cNvSpPr txBox="1">
            <a:spLocks/>
          </p:cNvSpPr>
          <p:nvPr/>
        </p:nvSpPr>
        <p:spPr>
          <a:xfrm>
            <a:off x="684886" y="1489681"/>
            <a:ext cx="7766664" cy="4773613"/>
          </a:xfrm>
          <a:prstGeom prst="rect">
            <a:avLst/>
          </a:prstGeom>
        </p:spPr>
        <p:txBody>
          <a:bodyPr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b="1" noProof="1">
                <a:solidFill>
                  <a:schemeClr val="bg2"/>
                </a:solidFill>
              </a:rPr>
              <a:t>Razor Pages</a:t>
            </a:r>
          </a:p>
          <a:p>
            <a:pPr lvl="1">
              <a:lnSpc>
                <a:spcPct val="100000"/>
              </a:lnSpc>
            </a:pPr>
            <a:r>
              <a:rPr lang="en-US" sz="2200" b="1" noProof="1">
                <a:solidFill>
                  <a:schemeClr val="bg2"/>
                </a:solidFill>
              </a:rPr>
              <a:t>MVC vs Pages</a:t>
            </a:r>
          </a:p>
          <a:p>
            <a:pPr lvl="1">
              <a:lnSpc>
                <a:spcPct val="100000"/>
              </a:lnSpc>
            </a:pPr>
            <a:r>
              <a:rPr lang="en-US" sz="2200" b="1" noProof="1">
                <a:solidFill>
                  <a:schemeClr val="bg2"/>
                </a:solidFill>
              </a:rPr>
              <a:t>Razor Pages Fundamentals</a:t>
            </a:r>
          </a:p>
          <a:p>
            <a:pPr lvl="1">
              <a:lnSpc>
                <a:spcPct val="100000"/>
              </a:lnSpc>
            </a:pPr>
            <a:r>
              <a:rPr lang="en-US" sz="2200" b="1" noProof="1">
                <a:solidFill>
                  <a:schemeClr val="bg2"/>
                </a:solidFill>
              </a:rPr>
              <a:t>Razor Pages Filters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solidFill>
                  <a:schemeClr val="bg2"/>
                </a:solidFill>
              </a:rPr>
              <a:t>Razor Pages Routing</a:t>
            </a:r>
          </a:p>
          <a:p>
            <a:pPr lvl="1">
              <a:lnSpc>
                <a:spcPct val="100000"/>
              </a:lnSpc>
            </a:pPr>
            <a:r>
              <a:rPr lang="en-US" sz="2200" b="1" noProof="1">
                <a:solidFill>
                  <a:schemeClr val="bg2"/>
                </a:solidFill>
              </a:rPr>
              <a:t>Route Constraints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solidFill>
                  <a:schemeClr val="bg2"/>
                </a:solidFill>
              </a:rPr>
              <a:t>Razor Class Libraries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solidFill>
                  <a:schemeClr val="bg2"/>
                </a:solidFill>
              </a:rPr>
              <a:t>Bundling and Minification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solidFill>
                  <a:schemeClr val="bg2"/>
                </a:solidFill>
              </a:rPr>
              <a:t>LibMan</a:t>
            </a: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588" y="6400800"/>
            <a:ext cx="12114212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https://softuni.bg/trainings/courses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947" y="4535549"/>
            <a:ext cx="5667359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8697" y="4535549"/>
            <a:ext cx="396111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Codexio">
            <a:hlinkClick r:id="rId7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4658" y="5565810"/>
            <a:ext cx="1748647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Liebherr">
            <a:hlinkClick r:id="rId9"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8697" y="5565810"/>
            <a:ext cx="556611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Aeternity">
            <a:hlinkClick r:id="rId11"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5163" y="5565810"/>
            <a:ext cx="1955353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3"/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975" y="2475025"/>
            <a:ext cx="579233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5" name="Sotware Group" descr="Ð ÐµÐ·ÑÐ»ÑÐ°Ñ Ñ Ð¸Ð·Ð¾Ð±ÑÐ°Ð¶ÐµÐ½Ð¸Ðµ Ð·Ð° software group">
            <a:hlinkClick r:id="rId15"/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8698" y="2475025"/>
            <a:ext cx="385737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Telenor">
            <a:hlinkClick r:id="rId17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5765" y="1444763"/>
            <a:ext cx="2447538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9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8697" y="1444763"/>
            <a:ext cx="41847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21"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8078" y="1444763"/>
            <a:ext cx="271301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23"/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904" y="3505287"/>
            <a:ext cx="25190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25"/>
          </p:cNvPr>
          <p:cNvPicPr>
            <a:picLocks noChangeAspect="1" noChangeArrowheads="1"/>
          </p:cNvPicPr>
          <p:nvPr/>
        </p:nvPicPr>
        <p:blipFill rotWithShape="1"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3643" y="3505287"/>
            <a:ext cx="226966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7" name="SmartIT">
            <a:hlinkClick r:id="rId27"/>
          </p:cNvPr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8698" y="3505287"/>
            <a:ext cx="454047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63099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82273" y="1710773"/>
            <a:ext cx="8227457" cy="4150197"/>
            <a:chOff x="1492446" y="2067924"/>
            <a:chExt cx="6811766" cy="34360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4" name="Picture 3">
              <a:hlinkClick r:id="rId4"/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5" name="Picture 4">
              <a:hlinkClick r:id="rId6"/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6" name="Picture 5">
              <a:hlinkClick r:id="rId8"/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61120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62B525-16D5-45C1-A0FD-F962EA1F0D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797233"/>
            <a:ext cx="10961783" cy="768084"/>
          </a:xfrm>
        </p:spPr>
        <p:txBody>
          <a:bodyPr/>
          <a:lstStyle/>
          <a:p>
            <a:r>
              <a:rPr lang="en-US" dirty="0"/>
              <a:t>Razor Pages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103896-A781-47FC-ADED-F66C1BF7C7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8" y="5582846"/>
            <a:ext cx="10961783" cy="499819"/>
          </a:xfrm>
        </p:spPr>
        <p:txBody>
          <a:bodyPr/>
          <a:lstStyle/>
          <a:p>
            <a:r>
              <a:rPr lang="en-US" dirty="0"/>
              <a:t>Making page-focused scenarios easier to develop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1D3C9-5D6C-410F-ADC2-B7313AB532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F862A24-40FF-4EC0-A9EC-E87B00357604}"/>
              </a:ext>
            </a:extLst>
          </p:cNvPr>
          <p:cNvGrpSpPr/>
          <p:nvPr/>
        </p:nvGrpSpPr>
        <p:grpSpPr>
          <a:xfrm>
            <a:off x="4484369" y="1145592"/>
            <a:ext cx="3223260" cy="3223260"/>
            <a:chOff x="4484368" y="1054152"/>
            <a:chExt cx="3223260" cy="3223260"/>
          </a:xfrm>
        </p:grpSpPr>
        <p:pic>
          <p:nvPicPr>
            <p:cNvPr id="11" name="Graphic 10" descr="Monitor">
              <a:extLst>
                <a:ext uri="{FF2B5EF4-FFF2-40B4-BE49-F238E27FC236}">
                  <a16:creationId xmlns:a16="http://schemas.microsoft.com/office/drawing/2014/main" id="{560E27B1-865F-443D-ADE2-57E8ADA4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4484368" y="1054152"/>
              <a:ext cx="3223260" cy="322326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5BFD9B-8541-40B4-905B-8B594B53D7CF}"/>
                </a:ext>
              </a:extLst>
            </p:cNvPr>
            <p:cNvSpPr txBox="1"/>
            <p:nvPr/>
          </p:nvSpPr>
          <p:spPr>
            <a:xfrm>
              <a:off x="4952017" y="1989647"/>
              <a:ext cx="2287962" cy="85495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 w="12700">
              <a:noFill/>
            </a:ln>
          </p:spPr>
          <p:txBody>
            <a:bodyPr vert="horz" wrap="none" lIns="144000" tIns="108000" rIns="144000" bIns="108000" rtlCol="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4000" dirty="0">
                  <a:solidFill>
                    <a:schemeClr val="bg2"/>
                  </a:solidFill>
                  <a:latin typeface="Bahnschrift SemiBold SemiConden" panose="020B0502040204020203" pitchFamily="34" charset="0"/>
                </a:rPr>
                <a:t>@</a:t>
              </a:r>
              <a:r>
                <a:rPr lang="en-US" sz="4000" dirty="0">
                  <a:solidFill>
                    <a:schemeClr val="bg2"/>
                  </a:solidFill>
                  <a:latin typeface="Arial Black" panose="020B0A04020102020204" pitchFamily="34" charset="0"/>
                </a:rPr>
                <a:t>Razor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63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1" y="2538113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728" y="2057401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4201" y="3654372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82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477F7C-AB38-4FD0-B095-5337C10670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/>
          <a:lstStyle/>
          <a:p>
            <a:r>
              <a:rPr lang="en-US" sz="3200" noProof="1"/>
              <a:t>Apart from </a:t>
            </a:r>
            <a:r>
              <a:rPr lang="en-US" sz="3200" b="1" noProof="1">
                <a:solidFill>
                  <a:schemeClr val="bg1"/>
                </a:solidFill>
              </a:rPr>
              <a:t>MVC</a:t>
            </a:r>
            <a:r>
              <a:rPr lang="en-US" sz="3200" noProof="1"/>
              <a:t>, </a:t>
            </a:r>
            <a:r>
              <a:rPr lang="en-US" sz="3200" b="1" noProof="1">
                <a:solidFill>
                  <a:schemeClr val="bg1"/>
                </a:solidFill>
              </a:rPr>
              <a:t>ASP.NET Core </a:t>
            </a:r>
            <a:r>
              <a:rPr lang="en-US" sz="3200" noProof="1"/>
              <a:t>provides another approach</a:t>
            </a:r>
          </a:p>
          <a:p>
            <a:pPr lvl="1"/>
            <a:r>
              <a:rPr lang="en-US" sz="3000" noProof="1"/>
              <a:t>Enter </a:t>
            </a:r>
            <a:r>
              <a:rPr lang="en-US" sz="3000" b="1" noProof="1">
                <a:solidFill>
                  <a:schemeClr val="bg1"/>
                </a:solidFill>
              </a:rPr>
              <a:t>Razor Pages</a:t>
            </a:r>
            <a:r>
              <a:rPr lang="en-US" sz="3000" noProof="1"/>
              <a:t>! A </a:t>
            </a:r>
            <a:r>
              <a:rPr lang="en-US" sz="3000" b="1" noProof="1">
                <a:solidFill>
                  <a:schemeClr val="bg1"/>
                </a:solidFill>
              </a:rPr>
              <a:t>Model-View-ViewModel</a:t>
            </a:r>
            <a:r>
              <a:rPr lang="en-US" sz="3000" noProof="1"/>
              <a:t>-like framework</a:t>
            </a:r>
          </a:p>
          <a:p>
            <a:pPr>
              <a:buClr>
                <a:srgbClr val="234465"/>
              </a:buClr>
            </a:pPr>
            <a:r>
              <a:rPr lang="en-US" sz="3200" b="1" noProof="1">
                <a:solidFill>
                  <a:schemeClr val="bg1"/>
                </a:solidFill>
              </a:rPr>
              <a:t>Razor Pages </a:t>
            </a:r>
            <a:r>
              <a:rPr lang="en-US" sz="3200" noProof="1"/>
              <a:t>are similar to View Components</a:t>
            </a:r>
          </a:p>
          <a:p>
            <a:pPr lvl="1">
              <a:buClr>
                <a:srgbClr val="234465"/>
              </a:buClr>
            </a:pPr>
            <a:r>
              <a:rPr lang="en-US" sz="3000" b="1" noProof="1">
                <a:solidFill>
                  <a:schemeClr val="bg1"/>
                </a:solidFill>
              </a:rPr>
              <a:t>Model</a:t>
            </a:r>
            <a:r>
              <a:rPr lang="en-US" sz="3000" noProof="1"/>
              <a:t> &amp; </a:t>
            </a:r>
            <a:r>
              <a:rPr lang="en-US" sz="3000" b="1" noProof="1">
                <a:solidFill>
                  <a:schemeClr val="bg1"/>
                </a:solidFill>
              </a:rPr>
              <a:t>Controller</a:t>
            </a:r>
            <a:r>
              <a:rPr lang="en-US" sz="3000" noProof="1"/>
              <a:t> code is included in the </a:t>
            </a:r>
            <a:r>
              <a:rPr lang="en-US" sz="3000" b="1" noProof="1">
                <a:solidFill>
                  <a:schemeClr val="bg1"/>
                </a:solidFill>
              </a:rPr>
              <a:t>Page</a:t>
            </a:r>
            <a:r>
              <a:rPr lang="en-US" sz="3000" noProof="1"/>
              <a:t> itself</a:t>
            </a:r>
          </a:p>
          <a:p>
            <a:pPr lvl="1"/>
            <a:r>
              <a:rPr lang="en-US" sz="3000" noProof="1"/>
              <a:t>Enables two-way data binding and simpler development</a:t>
            </a:r>
          </a:p>
          <a:p>
            <a:pPr lvl="1"/>
            <a:r>
              <a:rPr lang="en-US" sz="3000" noProof="1"/>
              <a:t>Perfect for simple applications</a:t>
            </a:r>
          </a:p>
          <a:p>
            <a:pPr lvl="2"/>
            <a:r>
              <a:rPr lang="en-US" sz="2800" noProof="1"/>
              <a:t>With read-only functionality, or simple data input</a:t>
            </a:r>
          </a:p>
          <a:p>
            <a:pPr lvl="1"/>
            <a:r>
              <a:rPr lang="en-US" sz="3000" noProof="1"/>
              <a:t>The </a:t>
            </a:r>
            <a:r>
              <a:rPr lang="en-US" sz="3000" b="1" noProof="1">
                <a:solidFill>
                  <a:schemeClr val="bg1"/>
                </a:solidFill>
              </a:rPr>
              <a:t>Single Responsibility </a:t>
            </a:r>
            <a:r>
              <a:rPr lang="en-US" sz="3000" noProof="1"/>
              <a:t>is strong in this one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77FBF-F3DB-4C5E-AA1C-1D14B6D62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Pages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1C515-A3D1-4DAA-9D34-AA4D3BCB424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98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56A5D1-E61A-4BAA-B30D-5EDB55A6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MVC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2732A-7AB2-418D-996D-A1D3B025FBF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75B306-E71F-4DFD-937D-003A922E49FE}"/>
              </a:ext>
            </a:extLst>
          </p:cNvPr>
          <p:cNvSpPr txBox="1">
            <a:spLocks/>
          </p:cNvSpPr>
          <p:nvPr/>
        </p:nvSpPr>
        <p:spPr>
          <a:xfrm>
            <a:off x="638813" y="1383751"/>
            <a:ext cx="4926718" cy="14492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UserProfile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string FirstName { get; set; }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string LastName { get; set; }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  <a:endParaRPr lang="en-US" sz="1600" dirty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FFD55C8-D1C9-45AC-83B8-545BAE66202C}"/>
              </a:ext>
            </a:extLst>
          </p:cNvPr>
          <p:cNvSpPr txBox="1">
            <a:spLocks/>
          </p:cNvSpPr>
          <p:nvPr/>
        </p:nvSpPr>
        <p:spPr>
          <a:xfrm>
            <a:off x="638812" y="2978210"/>
            <a:ext cx="7072041" cy="36652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UserController : Controller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IActionResult Index()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This would normally be extracted from the database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var model = new UserProfile 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{ 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FirstName = "Jon", 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LastName = "Hilton" 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};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return base.View(model);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  <a:endParaRPr lang="en-US" sz="1600" dirty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F44AF3B-D912-4515-A6CB-9606E49D1D8E}"/>
              </a:ext>
            </a:extLst>
          </p:cNvPr>
          <p:cNvSpPr txBox="1">
            <a:spLocks/>
          </p:cNvSpPr>
          <p:nvPr/>
        </p:nvSpPr>
        <p:spPr>
          <a:xfrm>
            <a:off x="8143140" y="1383751"/>
            <a:ext cx="3410047" cy="14492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@model UserProfile</a:t>
            </a:r>
          </a:p>
          <a:p>
            <a:endParaRPr lang="en-US" sz="16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&lt;h1&gt;Welcome&lt;/h1&gt;</a:t>
            </a:r>
          </a:p>
          <a:p>
            <a:endParaRPr lang="en-US" sz="16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&lt;p&gt;Hey @Model.FirstName!&lt;/p&gt;</a:t>
            </a:r>
            <a:endParaRPr lang="en-US" sz="1600" dirty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1C1957-9658-4A88-9FE2-0ED6014F1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140" y="2978210"/>
            <a:ext cx="3003616" cy="3665206"/>
          </a:xfrm>
          <a:prstGeom prst="rect">
            <a:avLst/>
          </a:prstGeom>
        </p:spPr>
      </p:pic>
      <p:pic>
        <p:nvPicPr>
          <p:cNvPr id="12" name="Graphic 11" descr="Plug">
            <a:extLst>
              <a:ext uri="{FF2B5EF4-FFF2-40B4-BE49-F238E27FC236}">
                <a16:creationId xmlns:a16="http://schemas.microsoft.com/office/drawing/2014/main" id="{5485CC58-4CAF-4171-B53E-20BAFA616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5400000">
            <a:off x="6263052" y="1557373"/>
            <a:ext cx="1104901" cy="110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83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3F855E-17CB-431E-BBC0-D05758567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MVC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C47E6-3917-4354-9426-69013D14364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36B7B5-886C-4082-A77E-AB36E0E1CF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94" t="9515" r="55038" b="50061"/>
          <a:stretch/>
        </p:blipFill>
        <p:spPr>
          <a:xfrm>
            <a:off x="603113" y="1975403"/>
            <a:ext cx="1889760" cy="12975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36B7B5-886C-4082-A77E-AB36E0E1CF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387" t="9841" r="13890" b="49734"/>
          <a:stretch/>
        </p:blipFill>
        <p:spPr>
          <a:xfrm>
            <a:off x="3679416" y="1974932"/>
            <a:ext cx="1898469" cy="12975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Rounded Rectangle 12"/>
          <p:cNvSpPr/>
          <p:nvPr/>
        </p:nvSpPr>
        <p:spPr bwMode="auto">
          <a:xfrm>
            <a:off x="249027" y="4221838"/>
            <a:ext cx="2930400" cy="44413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ASP.NET Routing</a:t>
            </a:r>
          </a:p>
        </p:txBody>
      </p:sp>
      <p:sp>
        <p:nvSpPr>
          <p:cNvPr id="15" name="Rounded Rectangle 14"/>
          <p:cNvSpPr/>
          <p:nvPr/>
        </p:nvSpPr>
        <p:spPr bwMode="auto">
          <a:xfrm>
            <a:off x="1378929" y="5448462"/>
            <a:ext cx="3444240" cy="44413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Controller/Action </a:t>
            </a:r>
          </a:p>
        </p:txBody>
      </p:sp>
      <p:sp>
        <p:nvSpPr>
          <p:cNvPr id="16" name="Rounded Rectangle 15"/>
          <p:cNvSpPr/>
          <p:nvPr/>
        </p:nvSpPr>
        <p:spPr bwMode="auto">
          <a:xfrm>
            <a:off x="3436329" y="4216019"/>
            <a:ext cx="2930435" cy="44413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ASP.NET ViewEngine</a:t>
            </a:r>
          </a:p>
        </p:txBody>
      </p:sp>
      <p:sp>
        <p:nvSpPr>
          <p:cNvPr id="32" name="Down Arrow 31"/>
          <p:cNvSpPr/>
          <p:nvPr/>
        </p:nvSpPr>
        <p:spPr bwMode="auto">
          <a:xfrm rot="19738755">
            <a:off x="1303170" y="3348328"/>
            <a:ext cx="291267" cy="798162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Down Arrow 32"/>
          <p:cNvSpPr/>
          <p:nvPr/>
        </p:nvSpPr>
        <p:spPr bwMode="auto">
          <a:xfrm rot="12899120">
            <a:off x="3820262" y="4718467"/>
            <a:ext cx="291267" cy="645524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Down Arrow 33"/>
          <p:cNvSpPr/>
          <p:nvPr/>
        </p:nvSpPr>
        <p:spPr bwMode="auto">
          <a:xfrm rot="12684669">
            <a:off x="4327764" y="3363847"/>
            <a:ext cx="291267" cy="798162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Down Arrow 34"/>
          <p:cNvSpPr/>
          <p:nvPr/>
        </p:nvSpPr>
        <p:spPr bwMode="auto">
          <a:xfrm rot="19738755">
            <a:off x="1924492" y="4754241"/>
            <a:ext cx="291267" cy="644400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Down Arrow 35"/>
          <p:cNvSpPr/>
          <p:nvPr/>
        </p:nvSpPr>
        <p:spPr bwMode="auto">
          <a:xfrm rot="16200000">
            <a:off x="6631052" y="3085417"/>
            <a:ext cx="291267" cy="645524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Down Arrow 36"/>
          <p:cNvSpPr/>
          <p:nvPr/>
        </p:nvSpPr>
        <p:spPr bwMode="auto">
          <a:xfrm rot="16200000">
            <a:off x="6631053" y="5253924"/>
            <a:ext cx="291267" cy="645524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Rounded Rectangle 37"/>
          <p:cNvSpPr/>
          <p:nvPr/>
        </p:nvSpPr>
        <p:spPr bwMode="auto">
          <a:xfrm>
            <a:off x="7277103" y="3218172"/>
            <a:ext cx="1976415" cy="341469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GET- Index</a:t>
            </a:r>
          </a:p>
        </p:txBody>
      </p:sp>
      <p:sp>
        <p:nvSpPr>
          <p:cNvPr id="40" name="Down Arrow 39"/>
          <p:cNvSpPr/>
          <p:nvPr/>
        </p:nvSpPr>
        <p:spPr bwMode="auto">
          <a:xfrm rot="16200000">
            <a:off x="9499339" y="3277431"/>
            <a:ext cx="291267" cy="408849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Down Arrow 40"/>
          <p:cNvSpPr/>
          <p:nvPr/>
        </p:nvSpPr>
        <p:spPr bwMode="auto">
          <a:xfrm rot="16200000">
            <a:off x="9499339" y="5378646"/>
            <a:ext cx="291267" cy="408849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Rounded Rectangle 41"/>
          <p:cNvSpPr/>
          <p:nvPr/>
        </p:nvSpPr>
        <p:spPr bwMode="auto">
          <a:xfrm>
            <a:off x="7284394" y="5241601"/>
            <a:ext cx="1976415" cy="341469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 - Profile</a:t>
            </a:r>
          </a:p>
        </p:txBody>
      </p:sp>
      <p:sp>
        <p:nvSpPr>
          <p:cNvPr id="44" name="Rectangle 43"/>
          <p:cNvSpPr/>
          <p:nvPr/>
        </p:nvSpPr>
        <p:spPr bwMode="auto">
          <a:xfrm>
            <a:off x="7172725" y="2793376"/>
            <a:ext cx="2195320" cy="3457790"/>
          </a:xfrm>
          <a:prstGeom prst="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172725" y="2125279"/>
            <a:ext cx="2195320" cy="62437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StaffController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788383" y="5066691"/>
            <a:ext cx="1358192" cy="381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/>
              <a:t>Staff/Profile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67206" y="1613037"/>
            <a:ext cx="957763" cy="381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/>
              <a:t>Request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661517" y="1593632"/>
            <a:ext cx="1401602" cy="381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/>
              <a:t>Render View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7200" y="4754361"/>
            <a:ext cx="1656959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/>
              <a:t>ASP.NET routes request to controllers action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2F6A9CD-267A-465E-B73A-33410B7C75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828" t="29137" r="8991" b="51740"/>
          <a:stretch/>
        </p:blipFill>
        <p:spPr>
          <a:xfrm>
            <a:off x="10238008" y="3024136"/>
            <a:ext cx="1473355" cy="9225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0" name="Rectangle 29"/>
          <p:cNvSpPr/>
          <p:nvPr/>
        </p:nvSpPr>
        <p:spPr>
          <a:xfrm>
            <a:off x="5788383" y="2889479"/>
            <a:ext cx="1256434" cy="381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/>
              <a:t>Staff/Index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9940455" y="2793376"/>
            <a:ext cx="2195320" cy="3457790"/>
          </a:xfrm>
          <a:prstGeom prst="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940455" y="2125279"/>
            <a:ext cx="2195320" cy="62437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Views\Staff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F2F6A9CD-267A-465E-B73A-33410B7C75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572" t="55430" r="9247" b="24590"/>
          <a:stretch/>
        </p:blipFill>
        <p:spPr>
          <a:xfrm>
            <a:off x="10238007" y="4974325"/>
            <a:ext cx="1473355" cy="9065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944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0" grpId="0" animBg="1"/>
      <p:bldP spid="41" grpId="0" animBg="1"/>
      <p:bldP spid="42" grpId="0" animBg="1"/>
      <p:bldP spid="44" grpId="0" animBg="1"/>
      <p:bldP spid="46" grpId="0" animBg="1"/>
      <p:bldP spid="47" grpId="0"/>
      <p:bldP spid="48" grpId="0"/>
      <p:bldP spid="49" grpId="0"/>
      <p:bldP spid="50" grpId="0"/>
      <p:bldP spid="30" grpId="0"/>
      <p:bldP spid="31" grpId="0" animBg="1"/>
      <p:bldP spid="4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5A3A1F0-EB3F-46B0-A127-01C8BB9BE0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4701752"/>
            <a:ext cx="11818096" cy="1918855"/>
          </a:xfrm>
        </p:spPr>
        <p:txBody>
          <a:bodyPr>
            <a:normAutofit/>
          </a:bodyPr>
          <a:lstStyle/>
          <a:p>
            <a:r>
              <a:rPr lang="en-US" sz="3200" dirty="0"/>
              <a:t>Every Razor Page consists of:</a:t>
            </a:r>
          </a:p>
          <a:p>
            <a:pPr lvl="1"/>
            <a:r>
              <a:rPr lang="en-US" sz="3000" dirty="0"/>
              <a:t>A view template (.cshtml), which acts as a view</a:t>
            </a:r>
          </a:p>
          <a:p>
            <a:pPr lvl="1"/>
            <a:r>
              <a:rPr lang="en-US" sz="3000" dirty="0"/>
              <a:t>A functional (.cs) file, which acts as its controller action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56A5D1-E61A-4BAA-B30D-5EDB55A6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Razor Pages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2732A-7AB2-418D-996D-A1D3B025FBF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FFD55C8-D1C9-45AC-83B8-545BAE66202C}"/>
              </a:ext>
            </a:extLst>
          </p:cNvPr>
          <p:cNvSpPr txBox="1">
            <a:spLocks/>
          </p:cNvSpPr>
          <p:nvPr/>
        </p:nvSpPr>
        <p:spPr>
          <a:xfrm>
            <a:off x="638813" y="1383751"/>
            <a:ext cx="7072041" cy="31727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UserProfileModel : PageModel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string FirstName { get; set; }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string LastName { get; set; }</a:t>
            </a:r>
          </a:p>
          <a:p>
            <a:endParaRPr lang="en-US" sz="16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void OnGet()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This would normally be extracted from the database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FirstName = "Jon";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LastName = "Hilton";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  <a:endParaRPr lang="en-US" sz="1600" dirty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F44AF3B-D912-4515-A6CB-9606E49D1D8E}"/>
              </a:ext>
            </a:extLst>
          </p:cNvPr>
          <p:cNvSpPr txBox="1">
            <a:spLocks/>
          </p:cNvSpPr>
          <p:nvPr/>
        </p:nvSpPr>
        <p:spPr>
          <a:xfrm>
            <a:off x="7991428" y="1383751"/>
            <a:ext cx="3410047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pt-BR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@page</a:t>
            </a:r>
          </a:p>
          <a:p>
            <a:r>
              <a:rPr lang="pt-BR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@model UserProfileModel</a:t>
            </a:r>
          </a:p>
          <a:p>
            <a:endParaRPr lang="pt-BR" sz="16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pt-BR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&lt;h1&gt;Welcome&lt;/h1&gt;</a:t>
            </a:r>
          </a:p>
          <a:p>
            <a:endParaRPr lang="pt-BR" sz="16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pt-BR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&lt;p&gt;Hey @Model.FirstName!&lt;/p&gt;</a:t>
            </a:r>
            <a:endParaRPr lang="en-US" sz="1600" dirty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14CBE2-4599-45DC-8973-BAD918295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1428" y="3197788"/>
            <a:ext cx="3410046" cy="135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32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3F855E-17CB-431E-BBC0-D05758567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Razor Pages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C47E6-3917-4354-9426-69013D14364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36B7B5-886C-4082-A77E-AB36E0E1CF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94" t="9515" r="55038" b="50061"/>
          <a:stretch/>
        </p:blipFill>
        <p:spPr>
          <a:xfrm>
            <a:off x="603113" y="1975403"/>
            <a:ext cx="1889760" cy="12975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36B7B5-886C-4082-A77E-AB36E0E1CF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387" t="9841" r="13890" b="49734"/>
          <a:stretch/>
        </p:blipFill>
        <p:spPr>
          <a:xfrm>
            <a:off x="3679416" y="1974932"/>
            <a:ext cx="1898469" cy="12975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Rounded Rectangle 12"/>
          <p:cNvSpPr/>
          <p:nvPr/>
        </p:nvSpPr>
        <p:spPr bwMode="auto">
          <a:xfrm>
            <a:off x="249027" y="4221838"/>
            <a:ext cx="2930400" cy="44413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ASP.NET Routing</a:t>
            </a:r>
          </a:p>
        </p:txBody>
      </p:sp>
      <p:sp>
        <p:nvSpPr>
          <p:cNvPr id="15" name="Rounded Rectangle 14"/>
          <p:cNvSpPr/>
          <p:nvPr/>
        </p:nvSpPr>
        <p:spPr bwMode="auto">
          <a:xfrm>
            <a:off x="1378929" y="5448462"/>
            <a:ext cx="3444240" cy="44413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Razor Pages (acts as a action) </a:t>
            </a:r>
          </a:p>
        </p:txBody>
      </p:sp>
      <p:sp>
        <p:nvSpPr>
          <p:cNvPr id="16" name="Rounded Rectangle 15"/>
          <p:cNvSpPr/>
          <p:nvPr/>
        </p:nvSpPr>
        <p:spPr bwMode="auto">
          <a:xfrm>
            <a:off x="3436329" y="4216019"/>
            <a:ext cx="2930435" cy="44413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ASP.NET ViewEngine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1E3B4E4-071F-4EB2-9156-554C1DFDB8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123" t="24708" r="6267" b="53154"/>
          <a:stretch/>
        </p:blipFill>
        <p:spPr>
          <a:xfrm>
            <a:off x="9939027" y="2734004"/>
            <a:ext cx="2056208" cy="13600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1E3B4E4-071F-4EB2-9156-554C1DFDB8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328" t="55936" r="6455" b="22718"/>
          <a:stretch/>
        </p:blipFill>
        <p:spPr>
          <a:xfrm>
            <a:off x="9939025" y="4911486"/>
            <a:ext cx="2056209" cy="13431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2" name="Down Arrow 31"/>
          <p:cNvSpPr/>
          <p:nvPr/>
        </p:nvSpPr>
        <p:spPr bwMode="auto">
          <a:xfrm rot="19738755">
            <a:off x="1303170" y="3348328"/>
            <a:ext cx="291267" cy="798162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Down Arrow 32"/>
          <p:cNvSpPr/>
          <p:nvPr/>
        </p:nvSpPr>
        <p:spPr bwMode="auto">
          <a:xfrm rot="12899120">
            <a:off x="3820262" y="4718467"/>
            <a:ext cx="291267" cy="645524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Down Arrow 33"/>
          <p:cNvSpPr/>
          <p:nvPr/>
        </p:nvSpPr>
        <p:spPr bwMode="auto">
          <a:xfrm rot="12684669">
            <a:off x="4327764" y="3363847"/>
            <a:ext cx="291267" cy="798162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Down Arrow 34"/>
          <p:cNvSpPr/>
          <p:nvPr/>
        </p:nvSpPr>
        <p:spPr bwMode="auto">
          <a:xfrm rot="19738755">
            <a:off x="1924492" y="4754241"/>
            <a:ext cx="291267" cy="644400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Down Arrow 35"/>
          <p:cNvSpPr/>
          <p:nvPr/>
        </p:nvSpPr>
        <p:spPr bwMode="auto">
          <a:xfrm rot="16200000">
            <a:off x="6631052" y="3085417"/>
            <a:ext cx="291267" cy="645524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Down Arrow 36"/>
          <p:cNvSpPr/>
          <p:nvPr/>
        </p:nvSpPr>
        <p:spPr bwMode="auto">
          <a:xfrm rot="16200000">
            <a:off x="6631053" y="5253924"/>
            <a:ext cx="291267" cy="645524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Rounded Rectangle 37"/>
          <p:cNvSpPr/>
          <p:nvPr/>
        </p:nvSpPr>
        <p:spPr bwMode="auto">
          <a:xfrm>
            <a:off x="7277103" y="3218172"/>
            <a:ext cx="1976415" cy="341469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Index.cshtml</a:t>
            </a:r>
          </a:p>
        </p:txBody>
      </p:sp>
      <p:sp>
        <p:nvSpPr>
          <p:cNvPr id="39" name="Rounded Rectangle 38"/>
          <p:cNvSpPr/>
          <p:nvPr/>
        </p:nvSpPr>
        <p:spPr bwMode="auto">
          <a:xfrm>
            <a:off x="7642195" y="3673791"/>
            <a:ext cx="1611323" cy="29674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Index.cshtml.cs</a:t>
            </a:r>
          </a:p>
        </p:txBody>
      </p:sp>
      <p:sp>
        <p:nvSpPr>
          <p:cNvPr id="40" name="Down Arrow 39"/>
          <p:cNvSpPr/>
          <p:nvPr/>
        </p:nvSpPr>
        <p:spPr bwMode="auto">
          <a:xfrm rot="16200000">
            <a:off x="9499339" y="3277431"/>
            <a:ext cx="291267" cy="408849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Down Arrow 40"/>
          <p:cNvSpPr/>
          <p:nvPr/>
        </p:nvSpPr>
        <p:spPr bwMode="auto">
          <a:xfrm rot="16200000">
            <a:off x="9499339" y="5378646"/>
            <a:ext cx="291267" cy="408849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Rounded Rectangle 41"/>
          <p:cNvSpPr/>
          <p:nvPr/>
        </p:nvSpPr>
        <p:spPr bwMode="auto">
          <a:xfrm>
            <a:off x="7284394" y="5241601"/>
            <a:ext cx="1976415" cy="341469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Profile.cshtml</a:t>
            </a:r>
          </a:p>
        </p:txBody>
      </p:sp>
      <p:sp>
        <p:nvSpPr>
          <p:cNvPr id="43" name="Rounded Rectangle 42"/>
          <p:cNvSpPr/>
          <p:nvPr/>
        </p:nvSpPr>
        <p:spPr bwMode="auto">
          <a:xfrm>
            <a:off x="7642195" y="5697220"/>
            <a:ext cx="1619310" cy="295200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Profile.cshtml.cs</a:t>
            </a:r>
          </a:p>
        </p:txBody>
      </p:sp>
      <p:sp>
        <p:nvSpPr>
          <p:cNvPr id="44" name="Rectangle 43"/>
          <p:cNvSpPr/>
          <p:nvPr/>
        </p:nvSpPr>
        <p:spPr bwMode="auto">
          <a:xfrm>
            <a:off x="7172725" y="2793376"/>
            <a:ext cx="2195320" cy="3457790"/>
          </a:xfrm>
          <a:prstGeom prst="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172725" y="2125279"/>
            <a:ext cx="2195320" cy="62437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Staff Folder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788383" y="5066691"/>
            <a:ext cx="1358192" cy="381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/>
              <a:t>Staff/Profile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67206" y="1613037"/>
            <a:ext cx="957763" cy="381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/>
              <a:t>Request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661517" y="1593632"/>
            <a:ext cx="1401602" cy="381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/>
              <a:t>Render View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7200" y="4754361"/>
            <a:ext cx="1656959" cy="10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/>
              <a:t>ASP.NET routes request to razor page</a:t>
            </a:r>
          </a:p>
        </p:txBody>
      </p:sp>
    </p:spTree>
    <p:extLst>
      <p:ext uri="{BB962C8B-B14F-4D97-AF65-F5344CB8AC3E}">
        <p14:creationId xmlns:p14="http://schemas.microsoft.com/office/powerpoint/2010/main" val="152147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6" grpId="0" animBg="1"/>
      <p:bldP spid="47" grpId="0"/>
      <p:bldP spid="48" grpId="0"/>
      <p:bldP spid="49" grpId="0"/>
      <p:bldP spid="50" grpId="0"/>
    </p:bld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10548</TotalTime>
  <Words>1714</Words>
  <Application>Microsoft Office PowerPoint</Application>
  <PresentationFormat>Widescreen</PresentationFormat>
  <Paragraphs>438</Paragraphs>
  <Slides>41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맑은 고딕</vt:lpstr>
      <vt:lpstr>Arial</vt:lpstr>
      <vt:lpstr>Arial Black</vt:lpstr>
      <vt:lpstr>Arial Rounded MT Bold</vt:lpstr>
      <vt:lpstr>Bahnschrift SemiBold SemiConden</vt:lpstr>
      <vt:lpstr>Calibri</vt:lpstr>
      <vt:lpstr>Consolas</vt:lpstr>
      <vt:lpstr>Wingdings</vt:lpstr>
      <vt:lpstr>Wingdings 2</vt:lpstr>
      <vt:lpstr>1_SoftUni3_1</vt:lpstr>
      <vt:lpstr>ASP.NET Core Razor Pages</vt:lpstr>
      <vt:lpstr>Table of Contents</vt:lpstr>
      <vt:lpstr>Have a Question?</vt:lpstr>
      <vt:lpstr>PowerPoint Presentation</vt:lpstr>
      <vt:lpstr>Razor Pages</vt:lpstr>
      <vt:lpstr>The MVC Approach</vt:lpstr>
      <vt:lpstr>The MVC Approach</vt:lpstr>
      <vt:lpstr>The Razor Pages Approach</vt:lpstr>
      <vt:lpstr>The Razor Pages Approach</vt:lpstr>
      <vt:lpstr>MVC vs Razor Pages</vt:lpstr>
      <vt:lpstr>Razor Pages Request Pipeline</vt:lpstr>
      <vt:lpstr>Razor Pages Form Submission</vt:lpstr>
      <vt:lpstr>Razor Pages Form Submission</vt:lpstr>
      <vt:lpstr>Razor Pages Form Submission</vt:lpstr>
      <vt:lpstr>SupportsGet Property</vt:lpstr>
      <vt:lpstr>PowerPoint Presentation</vt:lpstr>
      <vt:lpstr>Razor Page Filters</vt:lpstr>
      <vt:lpstr>IAsyncPageFilter</vt:lpstr>
      <vt:lpstr>PowerPoint Presentation</vt:lpstr>
      <vt:lpstr>Razor Pages Routing</vt:lpstr>
      <vt:lpstr>Razor Page Routing</vt:lpstr>
      <vt:lpstr>Razor Page Routing</vt:lpstr>
      <vt:lpstr>Route Constraints</vt:lpstr>
      <vt:lpstr>PowerPoint Presentation</vt:lpstr>
      <vt:lpstr>Razor Class Libraries</vt:lpstr>
      <vt:lpstr>Razor Class Libraries</vt:lpstr>
      <vt:lpstr>Razor Class Libraries</vt:lpstr>
      <vt:lpstr>PowerPoint Presentation</vt:lpstr>
      <vt:lpstr>PowerPoint Presentation</vt:lpstr>
      <vt:lpstr>Bundling and Minification</vt:lpstr>
      <vt:lpstr>Bundling and Minification</vt:lpstr>
      <vt:lpstr>PowerPoint Presentation</vt:lpstr>
      <vt:lpstr>LibMan</vt:lpstr>
      <vt:lpstr>LibMan with ASP.NET Core </vt:lpstr>
      <vt:lpstr>LibMan with ASP.NET Core </vt:lpstr>
      <vt:lpstr>Summary</vt:lpstr>
      <vt:lpstr>PowerPoint Presentation</vt:lpstr>
      <vt:lpstr>SoftUni Diamond Partners</vt:lpstr>
      <vt:lpstr>SoftUni Organizational Partners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Alen Paunov</dc:creator>
  <cp:lastModifiedBy>Stoyan</cp:lastModifiedBy>
  <cp:revision>5284</cp:revision>
  <dcterms:created xsi:type="dcterms:W3CDTF">2018-05-23T13:08:44Z</dcterms:created>
  <dcterms:modified xsi:type="dcterms:W3CDTF">2019-07-29T14:07:24Z</dcterms:modified>
</cp:coreProperties>
</file>